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2" r:id="rId1"/>
  </p:sldMasterIdLst>
  <p:notesMasterIdLst>
    <p:notesMasterId r:id="rId20"/>
  </p:notesMasterIdLst>
  <p:handoutMasterIdLst>
    <p:handoutMasterId r:id="rId21"/>
  </p:handoutMasterIdLst>
  <p:sldIdLst>
    <p:sldId id="415" r:id="rId2"/>
    <p:sldId id="416" r:id="rId3"/>
    <p:sldId id="417" r:id="rId4"/>
    <p:sldId id="418" r:id="rId5"/>
    <p:sldId id="419" r:id="rId6"/>
    <p:sldId id="420" r:id="rId7"/>
    <p:sldId id="422" r:id="rId8"/>
    <p:sldId id="434" r:id="rId9"/>
    <p:sldId id="433" r:id="rId10"/>
    <p:sldId id="412" r:id="rId11"/>
    <p:sldId id="429" r:id="rId12"/>
    <p:sldId id="430" r:id="rId13"/>
    <p:sldId id="411" r:id="rId14"/>
    <p:sldId id="409" r:id="rId15"/>
    <p:sldId id="424" r:id="rId16"/>
    <p:sldId id="425" r:id="rId17"/>
    <p:sldId id="426" r:id="rId18"/>
    <p:sldId id="427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0000"/>
    <a:srgbClr val="FFFF00"/>
    <a:srgbClr val="00CC00"/>
    <a:srgbClr val="CCCC00"/>
    <a:srgbClr val="009900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3" autoAdjust="0"/>
    <p:restoredTop sz="86654" autoAdjust="0"/>
  </p:normalViewPr>
  <p:slideViewPr>
    <p:cSldViewPr>
      <p:cViewPr>
        <p:scale>
          <a:sx n="100" d="100"/>
          <a:sy n="100" d="100"/>
        </p:scale>
        <p:origin x="-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2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Person-years (n=89,521)</c:v>
                </c:pt>
              </c:strCache>
            </c:strRef>
          </c:tx>
          <c:spPr>
            <a:solidFill>
              <a:srgbClr val="990000"/>
            </a:solidFill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cat>
            <c:strRef>
              <c:f>Sheet1!$A$2:$A$11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65+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3007.0</c:v>
                </c:pt>
                <c:pt idx="1">
                  <c:v>8125.0</c:v>
                </c:pt>
                <c:pt idx="2">
                  <c:v>14789.0</c:v>
                </c:pt>
                <c:pt idx="3">
                  <c:v>20639.0</c:v>
                </c:pt>
                <c:pt idx="4">
                  <c:v>17752.0</c:v>
                </c:pt>
                <c:pt idx="5">
                  <c:v>12121.0</c:v>
                </c:pt>
                <c:pt idx="6">
                  <c:v>7306.0</c:v>
                </c:pt>
                <c:pt idx="7">
                  <c:v>3283.0</c:v>
                </c:pt>
                <c:pt idx="8">
                  <c:v>1506.0</c:v>
                </c:pt>
                <c:pt idx="9">
                  <c:v>993.0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Deaths (n = 1,799)</c:v>
                </c:pt>
              </c:strCache>
            </c:strRef>
          </c:tx>
          <c:spPr>
            <a:solidFill>
              <a:srgbClr val="000090"/>
            </a:solidFill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cat>
            <c:strRef>
              <c:f>Sheet1!$A$2:$A$11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65+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26.0</c:v>
                </c:pt>
                <c:pt idx="1">
                  <c:v>108.0</c:v>
                </c:pt>
                <c:pt idx="2">
                  <c:v>215.0</c:v>
                </c:pt>
                <c:pt idx="3">
                  <c:v>356.0</c:v>
                </c:pt>
                <c:pt idx="4">
                  <c:v>391.0</c:v>
                </c:pt>
                <c:pt idx="5">
                  <c:v>325.0</c:v>
                </c:pt>
                <c:pt idx="6">
                  <c:v>178.0</c:v>
                </c:pt>
                <c:pt idx="7">
                  <c:v>109.0</c:v>
                </c:pt>
                <c:pt idx="8">
                  <c:v>37.0</c:v>
                </c:pt>
                <c:pt idx="9">
                  <c:v>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596216"/>
        <c:axId val="2084864344"/>
      </c:barChart>
      <c:catAx>
        <c:axId val="2085596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84864344"/>
        <c:crosses val="autoZero"/>
        <c:auto val="1"/>
        <c:lblAlgn val="ctr"/>
        <c:lblOffset val="100"/>
        <c:noMultiLvlLbl val="0"/>
      </c:catAx>
      <c:valAx>
        <c:axId val="2084864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5596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1996-99</c:v>
                </c:pt>
              </c:strCache>
            </c:strRef>
          </c:tx>
          <c:spPr>
            <a:ln w="47625">
              <a:solidFill>
                <a:schemeClr val="accent5"/>
              </a:solidFill>
            </a:ln>
          </c:spPr>
          <c:marker>
            <c:symbol val="square"/>
            <c:size val="9"/>
            <c:spPr>
              <a:solidFill>
                <a:schemeClr val="accent5"/>
              </a:solidFill>
              <a:ln w="9525" cmpd="sng">
                <a:solidFill>
                  <a:schemeClr val="accent6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65+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13.66680333470001</c:v>
                </c:pt>
                <c:pt idx="1">
                  <c:v>20.17959842599132</c:v>
                </c:pt>
                <c:pt idx="2">
                  <c:v>19.42456206441891</c:v>
                </c:pt>
                <c:pt idx="3">
                  <c:v>22.69559254775417</c:v>
                </c:pt>
                <c:pt idx="4">
                  <c:v>28.53483572561432</c:v>
                </c:pt>
                <c:pt idx="5">
                  <c:v>43.92775416802877</c:v>
                </c:pt>
                <c:pt idx="6">
                  <c:v>39.33858721994635</c:v>
                </c:pt>
                <c:pt idx="7">
                  <c:v>36.45920367078034</c:v>
                </c:pt>
                <c:pt idx="8">
                  <c:v>18.30216880644535</c:v>
                </c:pt>
                <c:pt idx="9">
                  <c:v>48.86789379397647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2000-02</c:v>
                </c:pt>
              </c:strCache>
            </c:strRef>
          </c:tx>
          <c:spPr>
            <a:ln w="47625">
              <a:solidFill>
                <a:schemeClr val="tx1"/>
              </a:solidFill>
            </a:ln>
          </c:spPr>
          <c:marker>
            <c:symbol val="triangle"/>
            <c:size val="9"/>
            <c:spPr>
              <a:solidFill>
                <a:schemeClr val="tx1"/>
              </a:solidFill>
              <a:ln w="9525" cmpd="sng">
                <a:solidFill>
                  <a:schemeClr val="tx1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65+</c:v>
                </c:pt>
              </c:strCache>
            </c:strRef>
          </c:cat>
          <c:val>
            <c:numRef>
              <c:f>Sheet1!$C$2:$C$11</c:f>
              <c:numCache>
                <c:formatCode>0.00</c:formatCode>
                <c:ptCount val="10"/>
                <c:pt idx="0">
                  <c:v>3.905919420907774</c:v>
                </c:pt>
                <c:pt idx="1">
                  <c:v>19.06988887292572</c:v>
                </c:pt>
                <c:pt idx="2">
                  <c:v>16.97803545265329</c:v>
                </c:pt>
                <c:pt idx="3">
                  <c:v>17.38251319172909</c:v>
                </c:pt>
                <c:pt idx="4">
                  <c:v>24.54162213241467</c:v>
                </c:pt>
                <c:pt idx="5">
                  <c:v>28.23603951668164</c:v>
                </c:pt>
                <c:pt idx="6">
                  <c:v>22.13631651693158</c:v>
                </c:pt>
                <c:pt idx="7">
                  <c:v>36.25345191030514</c:v>
                </c:pt>
                <c:pt idx="8">
                  <c:v>45.96665164529935</c:v>
                </c:pt>
                <c:pt idx="9">
                  <c:v>63.07821698906645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2003-05</c:v>
                </c:pt>
              </c:strCache>
            </c:strRef>
          </c:tx>
          <c:spPr>
            <a:ln w="47625">
              <a:solidFill>
                <a:srgbClr val="990000"/>
              </a:solidFill>
            </a:ln>
          </c:spPr>
          <c:marker>
            <c:symbol val="diamond"/>
            <c:size val="9"/>
            <c:spPr>
              <a:solidFill>
                <a:srgbClr val="990000"/>
              </a:solidFill>
              <a:ln>
                <a:solidFill>
                  <a:srgbClr val="99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65+</c:v>
                </c:pt>
              </c:strCache>
            </c:strRef>
          </c:cat>
          <c:val>
            <c:numRef>
              <c:f>Sheet1!$D$2:$D$11</c:f>
              <c:numCache>
                <c:formatCode>0.00</c:formatCode>
                <c:ptCount val="10"/>
                <c:pt idx="0">
                  <c:v>7.3667357502413</c:v>
                </c:pt>
                <c:pt idx="1">
                  <c:v>7.624917595412735</c:v>
                </c:pt>
                <c:pt idx="2">
                  <c:v>11.83550163650434</c:v>
                </c:pt>
                <c:pt idx="3">
                  <c:v>17.03671688905045</c:v>
                </c:pt>
                <c:pt idx="4">
                  <c:v>21.18810748191049</c:v>
                </c:pt>
                <c:pt idx="5">
                  <c:v>24.6674280519725</c:v>
                </c:pt>
                <c:pt idx="6">
                  <c:v>26.95554020587291</c:v>
                </c:pt>
                <c:pt idx="7">
                  <c:v>30.28967948011896</c:v>
                </c:pt>
                <c:pt idx="8">
                  <c:v>22.96875398772858</c:v>
                </c:pt>
                <c:pt idx="9">
                  <c:v>44.11088987620834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2006-07</c:v>
                </c:pt>
              </c:strCache>
            </c:strRef>
          </c:tx>
          <c:spPr>
            <a:ln w="47625">
              <a:solidFill>
                <a:srgbClr val="FF9900"/>
              </a:solidFill>
            </a:ln>
          </c:spPr>
          <c:marker>
            <c:symbol val="circle"/>
            <c:size val="9"/>
            <c:spPr>
              <a:solidFill>
                <a:srgbClr val="FF9900"/>
              </a:solidFill>
              <a:ln>
                <a:solidFill>
                  <a:srgbClr val="FF99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65+</c:v>
                </c:pt>
              </c:strCache>
            </c:strRef>
          </c:cat>
          <c:val>
            <c:numRef>
              <c:f>Sheet1!$E$2:$E$11</c:f>
              <c:numCache>
                <c:formatCode>0.00</c:formatCode>
                <c:ptCount val="10"/>
                <c:pt idx="0">
                  <c:v>10.719262514739</c:v>
                </c:pt>
                <c:pt idx="1">
                  <c:v>6.261784330232588</c:v>
                </c:pt>
                <c:pt idx="2">
                  <c:v>13.35237574126437</c:v>
                </c:pt>
                <c:pt idx="3">
                  <c:v>10.890637913407</c:v>
                </c:pt>
                <c:pt idx="4">
                  <c:v>13.6730762115087</c:v>
                </c:pt>
                <c:pt idx="5">
                  <c:v>18.13830643743302</c:v>
                </c:pt>
                <c:pt idx="6">
                  <c:v>18.4245226785862</c:v>
                </c:pt>
                <c:pt idx="7">
                  <c:v>25.20452920594309</c:v>
                </c:pt>
                <c:pt idx="8">
                  <c:v>24.16499437901218</c:v>
                </c:pt>
                <c:pt idx="9">
                  <c:v>39.7750988237385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4778200"/>
        <c:axId val="2084773496"/>
      </c:lineChart>
      <c:catAx>
        <c:axId val="2084778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84773496"/>
        <c:crosses val="autoZero"/>
        <c:auto val="1"/>
        <c:lblAlgn val="ctr"/>
        <c:lblOffset val="100"/>
        <c:noMultiLvlLbl val="0"/>
      </c:catAx>
      <c:valAx>
        <c:axId val="2084773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latin typeface="Arial"/>
                  </a:rPr>
                  <a:t>Rates per 1000</a:t>
                </a:r>
                <a:endParaRPr lang="en-US" dirty="0">
                  <a:latin typeface="Arial"/>
                </a:endParaRP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208477820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990000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34.4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36.9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43.1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47.1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1996-99</c:v>
                </c:pt>
                <c:pt idx="1">
                  <c:v>2000-02</c:v>
                </c:pt>
                <c:pt idx="2">
                  <c:v>2003-05</c:v>
                </c:pt>
                <c:pt idx="3">
                  <c:v>2006-07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34.4</c:v>
                </c:pt>
                <c:pt idx="1">
                  <c:v>36.9</c:v>
                </c:pt>
                <c:pt idx="2">
                  <c:v>43.1</c:v>
                </c:pt>
                <c:pt idx="3">
                  <c:v>47.1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373768"/>
        <c:axId val="2084376712"/>
      </c:barChart>
      <c:catAx>
        <c:axId val="2084373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84376712"/>
        <c:crosses val="autoZero"/>
        <c:auto val="1"/>
        <c:lblAlgn val="ctr"/>
        <c:lblOffset val="100"/>
        <c:noMultiLvlLbl val="0"/>
      </c:catAx>
      <c:valAx>
        <c:axId val="2084376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4373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59990765043258"/>
          <c:y val="0.0628142832889165"/>
          <c:w val="0.765970885583746"/>
          <c:h val="0.804158146614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57.5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Canada</c:v>
                </c:pt>
                <c:pt idx="1">
                  <c:v>US</c:v>
                </c:pt>
                <c:pt idx="2">
                  <c:v>NA ACCORD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57.5</c:v>
                </c:pt>
                <c:pt idx="1">
                  <c:v>55.3</c:v>
                </c:pt>
                <c:pt idx="2">
                  <c:v>41.3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990000"/>
            </a:solidFill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Canada</c:v>
                </c:pt>
                <c:pt idx="1">
                  <c:v>US</c:v>
                </c:pt>
                <c:pt idx="2">
                  <c:v>NA ACCORD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62.6</c:v>
                </c:pt>
                <c:pt idx="1">
                  <c:v>60.4</c:v>
                </c:pt>
                <c:pt idx="2">
                  <c:v>42.7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421384"/>
        <c:axId val="2084424360"/>
      </c:barChart>
      <c:catAx>
        <c:axId val="2084421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084424360"/>
        <c:crosses val="autoZero"/>
        <c:auto val="1"/>
        <c:lblAlgn val="ctr"/>
        <c:lblOffset val="100"/>
        <c:noMultiLvlLbl val="0"/>
      </c:catAx>
      <c:valAx>
        <c:axId val="2084424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4421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8427296690545"/>
          <c:y val="0.0614188532555879"/>
          <c:w val="0.651063708172781"/>
          <c:h val="0.784269415302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990000"/>
            </a:solidFill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African American</c:v>
                </c:pt>
                <c:pt idx="2">
                  <c:v>Hispanic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59.0</c:v>
                </c:pt>
                <c:pt idx="1">
                  <c:v>54.7</c:v>
                </c:pt>
                <c:pt idx="2">
                  <c:v>61.4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 ACCORD</c:v>
                </c:pt>
              </c:strCache>
            </c:strRef>
          </c:tx>
          <c:spPr>
            <a:solidFill>
              <a:srgbClr val="000090"/>
            </a:solidFill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African American</c:v>
                </c:pt>
                <c:pt idx="2">
                  <c:v>Hispanic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50.0</c:v>
                </c:pt>
                <c:pt idx="1">
                  <c:v>41.0</c:v>
                </c:pt>
                <c:pt idx="2">
                  <c:v>52.6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481160"/>
        <c:axId val="2084484136"/>
      </c:barChart>
      <c:catAx>
        <c:axId val="2084481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84484136"/>
        <c:crosses val="autoZero"/>
        <c:auto val="1"/>
        <c:lblAlgn val="ctr"/>
        <c:lblOffset val="100"/>
        <c:noMultiLvlLbl val="0"/>
      </c:catAx>
      <c:valAx>
        <c:axId val="20844841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084481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990000"/>
            </a:solidFill>
            <a:ln>
              <a:solidFill>
                <a:srgbClr val="FF6600"/>
              </a:solidFill>
            </a:ln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28.1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51.6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Arial"/>
                      </a:rPr>
                      <a:t>47.7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Sheet1!$A$2:$A$4</c:f>
              <c:strCache>
                <c:ptCount val="3"/>
                <c:pt idx="0">
                  <c:v>IDU</c:v>
                </c:pt>
                <c:pt idx="1">
                  <c:v>MSM</c:v>
                </c:pt>
                <c:pt idx="2">
                  <c:v>Heterosexual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28.1</c:v>
                </c:pt>
                <c:pt idx="1">
                  <c:v>51.6</c:v>
                </c:pt>
                <c:pt idx="2">
                  <c:v>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544680"/>
        <c:axId val="2084547656"/>
      </c:barChart>
      <c:catAx>
        <c:axId val="2084544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084547656"/>
        <c:crosses val="autoZero"/>
        <c:auto val="1"/>
        <c:lblAlgn val="ctr"/>
        <c:lblOffset val="100"/>
        <c:noMultiLvlLbl val="0"/>
      </c:catAx>
      <c:valAx>
        <c:axId val="2084547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4544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990000"/>
            </a:solidFill>
            <a:ln>
              <a:solidFill>
                <a:srgbClr val="990000"/>
              </a:solidFill>
            </a:ln>
            <a:scene3d>
              <a:camera prst="orthographicFront"/>
              <a:lightRig rig="morning" dir="tl"/>
            </a:scene3d>
            <a:sp3d prstMaterial="softmetal">
              <a:bevelT prst="relaxedInse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&lt;100</c:v>
                </c:pt>
                <c:pt idx="1">
                  <c:v>100-199</c:v>
                </c:pt>
                <c:pt idx="2">
                  <c:v>200-349</c:v>
                </c:pt>
                <c:pt idx="3">
                  <c:v>350-499</c:v>
                </c:pt>
                <c:pt idx="4">
                  <c:v>500+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29.0</c:v>
                </c:pt>
                <c:pt idx="1">
                  <c:v>44.2</c:v>
                </c:pt>
                <c:pt idx="2">
                  <c:v>52.4</c:v>
                </c:pt>
                <c:pt idx="3">
                  <c:v>52.6</c:v>
                </c:pt>
                <c:pt idx="4">
                  <c:v>46.4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3852856"/>
        <c:axId val="2083849864"/>
      </c:barChart>
      <c:catAx>
        <c:axId val="2083852856"/>
        <c:scaling>
          <c:orientation val="minMax"/>
        </c:scaling>
        <c:delete val="0"/>
        <c:axPos val="b"/>
        <c:majorTickMark val="out"/>
        <c:minorTickMark val="none"/>
        <c:tickLblPos val="nextTo"/>
        <c:crossAx val="2083849864"/>
        <c:crosses val="autoZero"/>
        <c:auto val="1"/>
        <c:lblAlgn val="ctr"/>
        <c:lblOffset val="100"/>
        <c:noMultiLvlLbl val="0"/>
      </c:catAx>
      <c:valAx>
        <c:axId val="2083849864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083852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2874D-9E37-F549-8128-D4C56F77D5C8}" type="doc">
      <dgm:prSet loTypeId="urn:microsoft.com/office/officeart/2005/8/layout/vProcess5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54F91A3-BA9E-F843-87D7-5DC55A227E9D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NA-ACCORD    </a:t>
          </a:r>
          <a:r>
            <a:rPr lang="en-US" b="1" dirty="0" smtClean="0">
              <a:latin typeface="Arial"/>
              <a:cs typeface="Arial"/>
            </a:rPr>
            <a:t>N=75,148 (100%)</a:t>
          </a:r>
          <a:endParaRPr lang="en-US" dirty="0">
            <a:latin typeface="Arial"/>
            <a:cs typeface="Arial"/>
          </a:endParaRPr>
        </a:p>
      </dgm:t>
    </dgm:pt>
    <dgm:pt modelId="{46B68027-66CE-F84C-A285-6C716BABC697}" type="parTrans" cxnId="{53C94CDC-5505-F64E-B472-94031CA2D5B2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8D4EFB9B-FE4C-ED4F-BEBA-39142C2AA363}" type="sibTrans" cxnId="{53C94CDC-5505-F64E-B472-94031CA2D5B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CA07D3F4-3D52-7C4B-9184-C859985EFE81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Eligible cohorts  </a:t>
          </a:r>
          <a:r>
            <a:rPr lang="en-US" b="1" dirty="0" smtClean="0">
              <a:latin typeface="Arial"/>
              <a:cs typeface="Arial"/>
            </a:rPr>
            <a:t>N=73,876 (98.3%)</a:t>
          </a:r>
          <a:endParaRPr lang="en-US" dirty="0">
            <a:latin typeface="Arial"/>
            <a:cs typeface="Arial"/>
          </a:endParaRPr>
        </a:p>
      </dgm:t>
    </dgm:pt>
    <dgm:pt modelId="{8AB32322-3A1A-454E-A34E-06C577778D83}" type="parTrans" cxnId="{9C26F978-0196-0B48-A48D-B7EEFC7AE61B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80195BEE-E0D3-444D-BE0D-3B5D7E707F39}" type="sibTrans" cxnId="{9C26F978-0196-0B48-A48D-B7EEFC7AE61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BBFE1B78-B9DA-7348-A02F-17ADBC070C95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On HAART  </a:t>
          </a:r>
          <a:r>
            <a:rPr lang="en-US" b="1" dirty="0" smtClean="0">
              <a:latin typeface="Arial"/>
              <a:cs typeface="Arial"/>
            </a:rPr>
            <a:t>N=37,214 (49.5%)</a:t>
          </a:r>
          <a:endParaRPr lang="en-US" dirty="0">
            <a:latin typeface="Arial"/>
            <a:cs typeface="Arial"/>
          </a:endParaRPr>
        </a:p>
      </dgm:t>
    </dgm:pt>
    <dgm:pt modelId="{01164944-9B8A-CC46-9955-249EE1474DE1}" type="parTrans" cxnId="{B63671BC-48BC-AF4F-A56F-44E9122608BD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56BD8E4-FC9E-A44B-82A6-89AA55718DFD}" type="sibTrans" cxnId="{B63671BC-48BC-AF4F-A56F-44E9122608B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8116AE0B-7402-9742-8126-4A457C8661B0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First starts on HAART  </a:t>
          </a:r>
          <a:r>
            <a:rPr lang="en-US" b="1" dirty="0" smtClean="0">
              <a:latin typeface="Arial"/>
              <a:cs typeface="Arial"/>
            </a:rPr>
            <a:t>N=27,268 (36.2%)</a:t>
          </a:r>
          <a:endParaRPr lang="en-US" dirty="0">
            <a:latin typeface="Arial"/>
            <a:cs typeface="Arial"/>
          </a:endParaRPr>
        </a:p>
      </dgm:t>
    </dgm:pt>
    <dgm:pt modelId="{80C7F40B-DEEE-DF46-8B92-62709586B3DA}" type="parTrans" cxnId="{D8A57A89-2FE5-0641-9574-210C020BEB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FF2A587-519B-9347-A7A0-ED73A1C261E4}" type="sibTrans" cxnId="{D8A57A89-2FE5-0641-9574-210C020BEB7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>
            <a:latin typeface="Arial"/>
            <a:cs typeface="Arial"/>
          </a:endParaRPr>
        </a:p>
      </dgm:t>
    </dgm:pt>
    <dgm:pt modelId="{FF5D6F06-5300-B341-9186-7B59B1D77AE3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Last active  </a:t>
          </a:r>
          <a:r>
            <a:rPr lang="en-US" b="1" dirty="0" smtClean="0">
              <a:latin typeface="Arial"/>
              <a:cs typeface="Arial"/>
            </a:rPr>
            <a:t>N=23,730 (31.6%)</a:t>
          </a:r>
          <a:endParaRPr lang="en-US" dirty="0">
            <a:latin typeface="Arial"/>
            <a:cs typeface="Arial"/>
          </a:endParaRPr>
        </a:p>
      </dgm:t>
    </dgm:pt>
    <dgm:pt modelId="{5E3FD7EC-63B9-3146-B24B-F6FD554659E1}" type="parTrans" cxnId="{E21B9AB4-1804-8A4F-A481-E77C0F0E328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E3A6E12D-1DE7-5242-87EF-3DF6CD9DEB94}" type="sibTrans" cxnId="{E21B9AB4-1804-8A4F-A481-E77C0F0E328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0AD6262-02B3-1D41-A222-702A01A3A2E3}" type="pres">
      <dgm:prSet presAssocID="{4062874D-9E37-F549-8128-D4C56F77D5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6C8C47-61D9-6F44-AA6A-A1D88755A8E0}" type="pres">
      <dgm:prSet presAssocID="{4062874D-9E37-F549-8128-D4C56F77D5C8}" presName="dummyMaxCanvas" presStyleCnt="0">
        <dgm:presLayoutVars/>
      </dgm:prSet>
      <dgm:spPr/>
    </dgm:pt>
    <dgm:pt modelId="{E7124FC2-1772-D843-9795-F79C2516A65D}" type="pres">
      <dgm:prSet presAssocID="{4062874D-9E37-F549-8128-D4C56F77D5C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F203B-65A1-B846-AA95-EC964868B1C1}" type="pres">
      <dgm:prSet presAssocID="{4062874D-9E37-F549-8128-D4C56F77D5C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1BE7B-9CBC-7E4B-ACE4-82E852C53EA9}" type="pres">
      <dgm:prSet presAssocID="{4062874D-9E37-F549-8128-D4C56F77D5C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FB8BE-50A0-594F-AB50-193EF7F4CD3B}" type="pres">
      <dgm:prSet presAssocID="{4062874D-9E37-F549-8128-D4C56F77D5C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4411F-C0E4-0D41-912A-30663377C0A5}" type="pres">
      <dgm:prSet presAssocID="{4062874D-9E37-F549-8128-D4C56F77D5C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1F766-4C84-534C-8C24-7245A7C1C2BD}" type="pres">
      <dgm:prSet presAssocID="{4062874D-9E37-F549-8128-D4C56F77D5C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2BEF5-0648-5446-A547-96ED0721701C}" type="pres">
      <dgm:prSet presAssocID="{4062874D-9E37-F549-8128-D4C56F77D5C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DC441-8755-3748-A27B-7BB2A4D2C154}" type="pres">
      <dgm:prSet presAssocID="{4062874D-9E37-F549-8128-D4C56F77D5C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3A22A-097E-1744-B247-72FC7BA6A049}" type="pres">
      <dgm:prSet presAssocID="{4062874D-9E37-F549-8128-D4C56F77D5C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69BA7-562E-4D45-87EC-2ACDE72FED14}" type="pres">
      <dgm:prSet presAssocID="{4062874D-9E37-F549-8128-D4C56F77D5C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21964-4C29-D84E-B361-D17489BDE327}" type="pres">
      <dgm:prSet presAssocID="{4062874D-9E37-F549-8128-D4C56F77D5C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46146-E977-5F40-837C-DE62E2900631}" type="pres">
      <dgm:prSet presAssocID="{4062874D-9E37-F549-8128-D4C56F77D5C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92834-5680-E145-A5E6-2079CF9E604A}" type="pres">
      <dgm:prSet presAssocID="{4062874D-9E37-F549-8128-D4C56F77D5C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1BD2B-A555-574E-B5CE-62F617E06C0A}" type="pres">
      <dgm:prSet presAssocID="{4062874D-9E37-F549-8128-D4C56F77D5C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A57A89-2FE5-0641-9574-210C020BEB7A}" srcId="{4062874D-9E37-F549-8128-D4C56F77D5C8}" destId="{8116AE0B-7402-9742-8126-4A457C8661B0}" srcOrd="3" destOrd="0" parTransId="{80C7F40B-DEEE-DF46-8B92-62709586B3DA}" sibTransId="{6FF2A587-519B-9347-A7A0-ED73A1C261E4}"/>
    <dgm:cxn modelId="{11ABC6A8-C7BE-3448-B336-08C3C47FF381}" type="presOf" srcId="{FF5D6F06-5300-B341-9186-7B59B1D77AE3}" destId="{29A1BD2B-A555-574E-B5CE-62F617E06C0A}" srcOrd="1" destOrd="0" presId="urn:microsoft.com/office/officeart/2005/8/layout/vProcess5"/>
    <dgm:cxn modelId="{EB438B22-C018-7141-B3DD-7D07101BB5DE}" type="presOf" srcId="{154F91A3-BA9E-F843-87D7-5DC55A227E9D}" destId="{D9669BA7-562E-4D45-87EC-2ACDE72FED14}" srcOrd="1" destOrd="0" presId="urn:microsoft.com/office/officeart/2005/8/layout/vProcess5"/>
    <dgm:cxn modelId="{320A4720-8CC7-814F-AA73-D94390492CF9}" type="presOf" srcId="{656BD8E4-FC9E-A44B-82A6-89AA55718DFD}" destId="{4B5DC441-8755-3748-A27B-7BB2A4D2C154}" srcOrd="0" destOrd="0" presId="urn:microsoft.com/office/officeart/2005/8/layout/vProcess5"/>
    <dgm:cxn modelId="{5C4B7E12-63D2-2D4A-A582-3EEB1060237C}" type="presOf" srcId="{CA07D3F4-3D52-7C4B-9184-C859985EFE81}" destId="{8EF21964-4C29-D84E-B361-D17489BDE327}" srcOrd="1" destOrd="0" presId="urn:microsoft.com/office/officeart/2005/8/layout/vProcess5"/>
    <dgm:cxn modelId="{17771786-81BF-8841-AC6D-FC30DBD9D903}" type="presOf" srcId="{6FF2A587-519B-9347-A7A0-ED73A1C261E4}" destId="{4F13A22A-097E-1744-B247-72FC7BA6A049}" srcOrd="0" destOrd="0" presId="urn:microsoft.com/office/officeart/2005/8/layout/vProcess5"/>
    <dgm:cxn modelId="{B8E46C99-08A4-C343-893D-A15FFF7D32E8}" type="presOf" srcId="{8116AE0B-7402-9742-8126-4A457C8661B0}" destId="{4CCFB8BE-50A0-594F-AB50-193EF7F4CD3B}" srcOrd="0" destOrd="0" presId="urn:microsoft.com/office/officeart/2005/8/layout/vProcess5"/>
    <dgm:cxn modelId="{076CE2FC-F66C-6749-BB3C-FC658621BB2B}" type="presOf" srcId="{154F91A3-BA9E-F843-87D7-5DC55A227E9D}" destId="{E7124FC2-1772-D843-9795-F79C2516A65D}" srcOrd="0" destOrd="0" presId="urn:microsoft.com/office/officeart/2005/8/layout/vProcess5"/>
    <dgm:cxn modelId="{CC3C976E-2DEB-004A-B65F-88B7D0F06BC5}" type="presOf" srcId="{CA07D3F4-3D52-7C4B-9184-C859985EFE81}" destId="{534F203B-65A1-B846-AA95-EC964868B1C1}" srcOrd="0" destOrd="0" presId="urn:microsoft.com/office/officeart/2005/8/layout/vProcess5"/>
    <dgm:cxn modelId="{9C26F978-0196-0B48-A48D-B7EEFC7AE61B}" srcId="{4062874D-9E37-F549-8128-D4C56F77D5C8}" destId="{CA07D3F4-3D52-7C4B-9184-C859985EFE81}" srcOrd="1" destOrd="0" parTransId="{8AB32322-3A1A-454E-A34E-06C577778D83}" sibTransId="{80195BEE-E0D3-444D-BE0D-3B5D7E707F39}"/>
    <dgm:cxn modelId="{E9F89269-F109-6045-B607-F74390863AB6}" type="presOf" srcId="{8116AE0B-7402-9742-8126-4A457C8661B0}" destId="{E2D92834-5680-E145-A5E6-2079CF9E604A}" srcOrd="1" destOrd="0" presId="urn:microsoft.com/office/officeart/2005/8/layout/vProcess5"/>
    <dgm:cxn modelId="{5C2B12E1-4527-DD41-BEBA-A34C04CCBBB5}" type="presOf" srcId="{FF5D6F06-5300-B341-9186-7B59B1D77AE3}" destId="{2384411F-C0E4-0D41-912A-30663377C0A5}" srcOrd="0" destOrd="0" presId="urn:microsoft.com/office/officeart/2005/8/layout/vProcess5"/>
    <dgm:cxn modelId="{B63671BC-48BC-AF4F-A56F-44E9122608BD}" srcId="{4062874D-9E37-F549-8128-D4C56F77D5C8}" destId="{BBFE1B78-B9DA-7348-A02F-17ADBC070C95}" srcOrd="2" destOrd="0" parTransId="{01164944-9B8A-CC46-9955-249EE1474DE1}" sibTransId="{656BD8E4-FC9E-A44B-82A6-89AA55718DFD}"/>
    <dgm:cxn modelId="{3B16F397-7C17-EA4A-8F66-55BE05700ED8}" type="presOf" srcId="{BBFE1B78-B9DA-7348-A02F-17ADBC070C95}" destId="{0AC1BE7B-9CBC-7E4B-ACE4-82E852C53EA9}" srcOrd="0" destOrd="0" presId="urn:microsoft.com/office/officeart/2005/8/layout/vProcess5"/>
    <dgm:cxn modelId="{53C94CDC-5505-F64E-B472-94031CA2D5B2}" srcId="{4062874D-9E37-F549-8128-D4C56F77D5C8}" destId="{154F91A3-BA9E-F843-87D7-5DC55A227E9D}" srcOrd="0" destOrd="0" parTransId="{46B68027-66CE-F84C-A285-6C716BABC697}" sibTransId="{8D4EFB9B-FE4C-ED4F-BEBA-39142C2AA363}"/>
    <dgm:cxn modelId="{70D06E3D-63FF-904E-AD91-B2B354834C49}" type="presOf" srcId="{80195BEE-E0D3-444D-BE0D-3B5D7E707F39}" destId="{C4E2BEF5-0648-5446-A547-96ED0721701C}" srcOrd="0" destOrd="0" presId="urn:microsoft.com/office/officeart/2005/8/layout/vProcess5"/>
    <dgm:cxn modelId="{9E505D22-84CB-F742-897B-3153FEB04A6E}" type="presOf" srcId="{BBFE1B78-B9DA-7348-A02F-17ADBC070C95}" destId="{44C46146-E977-5F40-837C-DE62E2900631}" srcOrd="1" destOrd="0" presId="urn:microsoft.com/office/officeart/2005/8/layout/vProcess5"/>
    <dgm:cxn modelId="{3AC1514F-492E-7D4B-B333-160DB47BDE72}" type="presOf" srcId="{4062874D-9E37-F549-8128-D4C56F77D5C8}" destId="{30AD6262-02B3-1D41-A222-702A01A3A2E3}" srcOrd="0" destOrd="0" presId="urn:microsoft.com/office/officeart/2005/8/layout/vProcess5"/>
    <dgm:cxn modelId="{E21B9AB4-1804-8A4F-A481-E77C0F0E328F}" srcId="{4062874D-9E37-F549-8128-D4C56F77D5C8}" destId="{FF5D6F06-5300-B341-9186-7B59B1D77AE3}" srcOrd="4" destOrd="0" parTransId="{5E3FD7EC-63B9-3146-B24B-F6FD554659E1}" sibTransId="{E3A6E12D-1DE7-5242-87EF-3DF6CD9DEB94}"/>
    <dgm:cxn modelId="{02BFF150-DC9C-C74E-9419-0F99BF7986EB}" type="presOf" srcId="{8D4EFB9B-FE4C-ED4F-BEBA-39142C2AA363}" destId="{3B21F766-4C84-534C-8C24-7245A7C1C2BD}" srcOrd="0" destOrd="0" presId="urn:microsoft.com/office/officeart/2005/8/layout/vProcess5"/>
    <dgm:cxn modelId="{9CF7C0DB-1FAC-4242-B589-368BCC449DCD}" type="presParOf" srcId="{30AD6262-02B3-1D41-A222-702A01A3A2E3}" destId="{F76C8C47-61D9-6F44-AA6A-A1D88755A8E0}" srcOrd="0" destOrd="0" presId="urn:microsoft.com/office/officeart/2005/8/layout/vProcess5"/>
    <dgm:cxn modelId="{45086D96-C098-D044-836A-352EE1E736DD}" type="presParOf" srcId="{30AD6262-02B3-1D41-A222-702A01A3A2E3}" destId="{E7124FC2-1772-D843-9795-F79C2516A65D}" srcOrd="1" destOrd="0" presId="urn:microsoft.com/office/officeart/2005/8/layout/vProcess5"/>
    <dgm:cxn modelId="{B81F9F4E-0A9A-7047-A244-692CB67D8298}" type="presParOf" srcId="{30AD6262-02B3-1D41-A222-702A01A3A2E3}" destId="{534F203B-65A1-B846-AA95-EC964868B1C1}" srcOrd="2" destOrd="0" presId="urn:microsoft.com/office/officeart/2005/8/layout/vProcess5"/>
    <dgm:cxn modelId="{97D0EE3D-7E36-7D49-A3A5-E1EF966D7975}" type="presParOf" srcId="{30AD6262-02B3-1D41-A222-702A01A3A2E3}" destId="{0AC1BE7B-9CBC-7E4B-ACE4-82E852C53EA9}" srcOrd="3" destOrd="0" presId="urn:microsoft.com/office/officeart/2005/8/layout/vProcess5"/>
    <dgm:cxn modelId="{F8CF6743-5D80-1940-A904-874E9C382D50}" type="presParOf" srcId="{30AD6262-02B3-1D41-A222-702A01A3A2E3}" destId="{4CCFB8BE-50A0-594F-AB50-193EF7F4CD3B}" srcOrd="4" destOrd="0" presId="urn:microsoft.com/office/officeart/2005/8/layout/vProcess5"/>
    <dgm:cxn modelId="{B088BFAE-0B8F-B544-B616-ABBC6AFC08C9}" type="presParOf" srcId="{30AD6262-02B3-1D41-A222-702A01A3A2E3}" destId="{2384411F-C0E4-0D41-912A-30663377C0A5}" srcOrd="5" destOrd="0" presId="urn:microsoft.com/office/officeart/2005/8/layout/vProcess5"/>
    <dgm:cxn modelId="{DF02D5C0-4597-2542-8ECF-2863068AAA96}" type="presParOf" srcId="{30AD6262-02B3-1D41-A222-702A01A3A2E3}" destId="{3B21F766-4C84-534C-8C24-7245A7C1C2BD}" srcOrd="6" destOrd="0" presId="urn:microsoft.com/office/officeart/2005/8/layout/vProcess5"/>
    <dgm:cxn modelId="{5F622A5D-3393-B14F-9534-E9635C539750}" type="presParOf" srcId="{30AD6262-02B3-1D41-A222-702A01A3A2E3}" destId="{C4E2BEF5-0648-5446-A547-96ED0721701C}" srcOrd="7" destOrd="0" presId="urn:microsoft.com/office/officeart/2005/8/layout/vProcess5"/>
    <dgm:cxn modelId="{303949B0-9FA4-E24F-ACB2-0387F2668A63}" type="presParOf" srcId="{30AD6262-02B3-1D41-A222-702A01A3A2E3}" destId="{4B5DC441-8755-3748-A27B-7BB2A4D2C154}" srcOrd="8" destOrd="0" presId="urn:microsoft.com/office/officeart/2005/8/layout/vProcess5"/>
    <dgm:cxn modelId="{EC7A9045-E6CF-CC4B-BFC9-808FA8D7D3B5}" type="presParOf" srcId="{30AD6262-02B3-1D41-A222-702A01A3A2E3}" destId="{4F13A22A-097E-1744-B247-72FC7BA6A049}" srcOrd="9" destOrd="0" presId="urn:microsoft.com/office/officeart/2005/8/layout/vProcess5"/>
    <dgm:cxn modelId="{F4D69AEC-43D8-F241-A6CD-937FDA3A6839}" type="presParOf" srcId="{30AD6262-02B3-1D41-A222-702A01A3A2E3}" destId="{D9669BA7-562E-4D45-87EC-2ACDE72FED14}" srcOrd="10" destOrd="0" presId="urn:microsoft.com/office/officeart/2005/8/layout/vProcess5"/>
    <dgm:cxn modelId="{7476EF62-3503-A74D-B544-722BE927BE3C}" type="presParOf" srcId="{30AD6262-02B3-1D41-A222-702A01A3A2E3}" destId="{8EF21964-4C29-D84E-B361-D17489BDE327}" srcOrd="11" destOrd="0" presId="urn:microsoft.com/office/officeart/2005/8/layout/vProcess5"/>
    <dgm:cxn modelId="{AD4E7713-F5D2-824F-8D13-62F8343B902F}" type="presParOf" srcId="{30AD6262-02B3-1D41-A222-702A01A3A2E3}" destId="{44C46146-E977-5F40-837C-DE62E2900631}" srcOrd="12" destOrd="0" presId="urn:microsoft.com/office/officeart/2005/8/layout/vProcess5"/>
    <dgm:cxn modelId="{48751604-D7BC-8843-9FF8-8AEEF1FCD8D3}" type="presParOf" srcId="{30AD6262-02B3-1D41-A222-702A01A3A2E3}" destId="{E2D92834-5680-E145-A5E6-2079CF9E604A}" srcOrd="13" destOrd="0" presId="urn:microsoft.com/office/officeart/2005/8/layout/vProcess5"/>
    <dgm:cxn modelId="{5F587D85-C85D-7540-B1E5-836F2E64385C}" type="presParOf" srcId="{30AD6262-02B3-1D41-A222-702A01A3A2E3}" destId="{29A1BD2B-A555-574E-B5CE-62F617E06C0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24FC2-1772-D843-9795-F79C2516A65D}">
      <dsp:nvSpPr>
        <dsp:cNvPr id="0" name=""/>
        <dsp:cNvSpPr/>
      </dsp:nvSpPr>
      <dsp:spPr>
        <a:xfrm>
          <a:off x="0" y="0"/>
          <a:ext cx="6102096" cy="589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100000"/>
                <a:shade val="70000"/>
                <a:satMod val="100000"/>
                <a:greenMod val="110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0"/>
                <a:tint val="40000"/>
                <a:satMod val="150000"/>
                <a:redMod val="100000"/>
                <a:blueMod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/>
              <a:cs typeface="Arial"/>
            </a:rPr>
            <a:t>NA-ACCORD    </a:t>
          </a:r>
          <a:r>
            <a:rPr lang="en-US" sz="2100" b="1" kern="1200" dirty="0" smtClean="0">
              <a:latin typeface="Arial"/>
              <a:cs typeface="Arial"/>
            </a:rPr>
            <a:t>N=75,148 (100%)</a:t>
          </a:r>
          <a:endParaRPr lang="en-US" sz="2100" kern="1200" dirty="0">
            <a:latin typeface="Arial"/>
            <a:cs typeface="Arial"/>
          </a:endParaRPr>
        </a:p>
      </dsp:txBody>
      <dsp:txXfrm>
        <a:off x="17274" y="17274"/>
        <a:ext cx="5396664" cy="555240"/>
      </dsp:txXfrm>
    </dsp:sp>
    <dsp:sp modelId="{534F203B-65A1-B846-AA95-EC964868B1C1}">
      <dsp:nvSpPr>
        <dsp:cNvPr id="0" name=""/>
        <dsp:cNvSpPr/>
      </dsp:nvSpPr>
      <dsp:spPr>
        <a:xfrm>
          <a:off x="455676" y="671703"/>
          <a:ext cx="6102096" cy="589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100000"/>
                <a:shade val="70000"/>
                <a:satMod val="100000"/>
                <a:greenMod val="110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-10000"/>
                <a:tint val="40000"/>
                <a:satMod val="150000"/>
                <a:redMod val="100000"/>
                <a:blueMod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/>
              <a:cs typeface="Arial"/>
            </a:rPr>
            <a:t>Eligible cohorts  </a:t>
          </a:r>
          <a:r>
            <a:rPr lang="en-US" sz="2100" b="1" kern="1200" dirty="0" smtClean="0">
              <a:latin typeface="Arial"/>
              <a:cs typeface="Arial"/>
            </a:rPr>
            <a:t>N=73,876 (98.3%)</a:t>
          </a:r>
          <a:endParaRPr lang="en-US" sz="2100" kern="1200" dirty="0">
            <a:latin typeface="Arial"/>
            <a:cs typeface="Arial"/>
          </a:endParaRPr>
        </a:p>
      </dsp:txBody>
      <dsp:txXfrm>
        <a:off x="472950" y="688977"/>
        <a:ext cx="5228509" cy="555240"/>
      </dsp:txXfrm>
    </dsp:sp>
    <dsp:sp modelId="{0AC1BE7B-9CBC-7E4B-ACE4-82E852C53EA9}">
      <dsp:nvSpPr>
        <dsp:cNvPr id="0" name=""/>
        <dsp:cNvSpPr/>
      </dsp:nvSpPr>
      <dsp:spPr>
        <a:xfrm>
          <a:off x="911351" y="1343406"/>
          <a:ext cx="6102096" cy="589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100000"/>
                <a:shade val="70000"/>
                <a:satMod val="100000"/>
                <a:greenMod val="110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-20000"/>
                <a:tint val="40000"/>
                <a:satMod val="150000"/>
                <a:redMod val="100000"/>
                <a:blueMod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/>
              <a:cs typeface="Arial"/>
            </a:rPr>
            <a:t>On HAART  </a:t>
          </a:r>
          <a:r>
            <a:rPr lang="en-US" sz="2100" b="1" kern="1200" dirty="0" smtClean="0">
              <a:latin typeface="Arial"/>
              <a:cs typeface="Arial"/>
            </a:rPr>
            <a:t>N=37,214 (49.5%)</a:t>
          </a:r>
          <a:endParaRPr lang="en-US" sz="2100" kern="1200" dirty="0">
            <a:latin typeface="Arial"/>
            <a:cs typeface="Arial"/>
          </a:endParaRPr>
        </a:p>
      </dsp:txBody>
      <dsp:txXfrm>
        <a:off x="928625" y="1360680"/>
        <a:ext cx="5228509" cy="555239"/>
      </dsp:txXfrm>
    </dsp:sp>
    <dsp:sp modelId="{4CCFB8BE-50A0-594F-AB50-193EF7F4CD3B}">
      <dsp:nvSpPr>
        <dsp:cNvPr id="0" name=""/>
        <dsp:cNvSpPr/>
      </dsp:nvSpPr>
      <dsp:spPr>
        <a:xfrm>
          <a:off x="1367028" y="2015109"/>
          <a:ext cx="6102096" cy="589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100000"/>
                <a:shade val="70000"/>
                <a:satMod val="100000"/>
                <a:greenMod val="110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-30000"/>
                <a:tint val="40000"/>
                <a:satMod val="150000"/>
                <a:redMod val="100000"/>
                <a:blueMod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/>
              <a:cs typeface="Arial"/>
            </a:rPr>
            <a:t>First starts on HAART  </a:t>
          </a:r>
          <a:r>
            <a:rPr lang="en-US" sz="2100" b="1" kern="1200" dirty="0" smtClean="0">
              <a:latin typeface="Arial"/>
              <a:cs typeface="Arial"/>
            </a:rPr>
            <a:t>N=27,268 (36.2%)</a:t>
          </a:r>
          <a:endParaRPr lang="en-US" sz="2100" kern="1200" dirty="0">
            <a:latin typeface="Arial"/>
            <a:cs typeface="Arial"/>
          </a:endParaRPr>
        </a:p>
      </dsp:txBody>
      <dsp:txXfrm>
        <a:off x="1384302" y="2032383"/>
        <a:ext cx="5228509" cy="555240"/>
      </dsp:txXfrm>
    </dsp:sp>
    <dsp:sp modelId="{2384411F-C0E4-0D41-912A-30663377C0A5}">
      <dsp:nvSpPr>
        <dsp:cNvPr id="0" name=""/>
        <dsp:cNvSpPr/>
      </dsp:nvSpPr>
      <dsp:spPr>
        <a:xfrm>
          <a:off x="1822703" y="2686812"/>
          <a:ext cx="6102096" cy="589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100000"/>
                <a:shade val="70000"/>
                <a:satMod val="100000"/>
                <a:greenMod val="110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-40000"/>
                <a:tint val="40000"/>
                <a:satMod val="150000"/>
                <a:redMod val="100000"/>
                <a:blueMod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/>
              <a:cs typeface="Arial"/>
            </a:rPr>
            <a:t>Last active  </a:t>
          </a:r>
          <a:r>
            <a:rPr lang="en-US" sz="2100" b="1" kern="1200" dirty="0" smtClean="0">
              <a:latin typeface="Arial"/>
              <a:cs typeface="Arial"/>
            </a:rPr>
            <a:t>N=23,730 (31.6%)</a:t>
          </a:r>
          <a:endParaRPr lang="en-US" sz="2100" kern="1200" dirty="0">
            <a:latin typeface="Arial"/>
            <a:cs typeface="Arial"/>
          </a:endParaRPr>
        </a:p>
      </dsp:txBody>
      <dsp:txXfrm>
        <a:off x="1839977" y="2704086"/>
        <a:ext cx="5228509" cy="555239"/>
      </dsp:txXfrm>
    </dsp:sp>
    <dsp:sp modelId="{3B21F766-4C84-534C-8C24-7245A7C1C2BD}">
      <dsp:nvSpPr>
        <dsp:cNvPr id="0" name=""/>
        <dsp:cNvSpPr/>
      </dsp:nvSpPr>
      <dsp:spPr>
        <a:xfrm>
          <a:off x="5718733" y="430872"/>
          <a:ext cx="383362" cy="38336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317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Arial"/>
            <a:cs typeface="Arial"/>
          </a:endParaRPr>
        </a:p>
      </dsp:txBody>
      <dsp:txXfrm>
        <a:off x="5804989" y="430872"/>
        <a:ext cx="210850" cy="288480"/>
      </dsp:txXfrm>
    </dsp:sp>
    <dsp:sp modelId="{C4E2BEF5-0648-5446-A547-96ED0721701C}">
      <dsp:nvSpPr>
        <dsp:cNvPr id="0" name=""/>
        <dsp:cNvSpPr/>
      </dsp:nvSpPr>
      <dsp:spPr>
        <a:xfrm>
          <a:off x="6174409" y="1102575"/>
          <a:ext cx="383362" cy="38336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317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Arial"/>
            <a:cs typeface="Arial"/>
          </a:endParaRPr>
        </a:p>
      </dsp:txBody>
      <dsp:txXfrm>
        <a:off x="6260665" y="1102575"/>
        <a:ext cx="210850" cy="288480"/>
      </dsp:txXfrm>
    </dsp:sp>
    <dsp:sp modelId="{4B5DC441-8755-3748-A27B-7BB2A4D2C154}">
      <dsp:nvSpPr>
        <dsp:cNvPr id="0" name=""/>
        <dsp:cNvSpPr/>
      </dsp:nvSpPr>
      <dsp:spPr>
        <a:xfrm>
          <a:off x="6630085" y="1764449"/>
          <a:ext cx="383362" cy="38336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317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Arial"/>
            <a:cs typeface="Arial"/>
          </a:endParaRPr>
        </a:p>
      </dsp:txBody>
      <dsp:txXfrm>
        <a:off x="6716341" y="1764449"/>
        <a:ext cx="210850" cy="288480"/>
      </dsp:txXfrm>
    </dsp:sp>
    <dsp:sp modelId="{4F13A22A-097E-1744-B247-72FC7BA6A049}">
      <dsp:nvSpPr>
        <dsp:cNvPr id="0" name=""/>
        <dsp:cNvSpPr/>
      </dsp:nvSpPr>
      <dsp:spPr>
        <a:xfrm>
          <a:off x="7085761" y="2442705"/>
          <a:ext cx="383362" cy="38336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317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Arial"/>
            <a:cs typeface="Arial"/>
          </a:endParaRPr>
        </a:p>
      </dsp:txBody>
      <dsp:txXfrm>
        <a:off x="7172017" y="2442705"/>
        <a:ext cx="210850" cy="28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CF53B7E-7BA3-4BC6-9661-08F47416D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33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36D876-4761-4809-AA30-3C55817AC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92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D82BE-CFCF-1343-AAA0-D7E6FA6B11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Arial"/>
              </a:rPr>
              <a:t>The third major goal of the National AIDS Strategy is to reduce HIV-related health disparities - these data strikingly illustrate this need!</a:t>
            </a:r>
          </a:p>
          <a:p>
            <a:endParaRPr lang="en-US" dirty="0">
              <a:ea typeface="Arial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CF62E39-B229-564D-BAF3-A0C7BD1AF654}" type="slidenum">
              <a:rPr lang="en-US" sz="1200">
                <a:latin typeface="Arial" charset="0"/>
                <a:ea typeface="Arial"/>
                <a:cs typeface="Arial"/>
              </a:rPr>
              <a:pPr eaLnBrk="1" hangingPunct="1"/>
              <a:t>17</a:t>
            </a:fld>
            <a:endParaRPr lang="en-US" sz="1200" dirty="0">
              <a:latin typeface="Arial" charset="0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971A6-B26A-475A-9E81-836566D072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87DC3-89F6-41FD-B0B8-B93F24D7A6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4EB10-EDBA-4CB7-979E-6E32222554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5E991-CBE3-459F-ACAF-3CFD1CDAC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9D964-1D99-4997-9AB5-D689F2C5E9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4EB10-EDBA-4CB7-979E-6E32222554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4EB3E-16AD-45C3-AE2E-D5B5DD6903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872952-AC9F-4A15-95A5-D30325989D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463-7CB1-4200-B023-FECB091B3C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1F6B-16D5-48F3-8B60-3E137BD7EB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4EB10-EDBA-4CB7-979E-6E32222554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4EB10-EDBA-4CB7-979E-6E32222554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4EB10-EDBA-4CB7-979E-6E32222554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47F6C-74E5-45D4-8198-91047D6FCA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2954EB10-EDBA-4CB7-979E-6E32222554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  <p:sldLayoutId id="2147484185" r:id="rId13"/>
    <p:sldLayoutId id="2147484186" r:id="rId14"/>
    <p:sldLayoutId id="2147484187" r:id="rId15"/>
    <p:sldLayoutId id="2147484188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10.gi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9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228013" cy="1927225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Arial" charset="0"/>
                <a:ea typeface="Arial"/>
                <a:cs typeface="Arial" charset="0"/>
              </a:rPr>
              <a:t>Temporal Changes in Life Expectancy in HIV-positive individuals in North America</a:t>
            </a:r>
          </a:p>
        </p:txBody>
      </p:sp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Subtitle 2"/>
          <p:cNvSpPr txBox="1">
            <a:spLocks/>
          </p:cNvSpPr>
          <p:nvPr/>
        </p:nvSpPr>
        <p:spPr bwMode="auto">
          <a:xfrm>
            <a:off x="-25400" y="5105400"/>
            <a:ext cx="91694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" charset="0"/>
              <a:buNone/>
            </a:pPr>
            <a:r>
              <a:rPr lang="en-US" sz="2200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CROI – March 8, 2012 </a:t>
            </a:r>
          </a:p>
          <a:p>
            <a:pPr algn="ctr" eaLnBrk="1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" charset="0"/>
              <a:buNone/>
            </a:pPr>
            <a:endParaRPr lang="en-US" sz="18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 eaLnBrk="1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" charset="0"/>
              <a:buNone/>
            </a:pPr>
            <a:endParaRPr lang="en-US" sz="18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3079750"/>
            <a:ext cx="8228013" cy="17208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600" u="sng" dirty="0">
                <a:latin typeface=""/>
                <a:ea typeface="ＭＳ Ｐゴシック" charset="0"/>
                <a:cs typeface="+mn-cs"/>
              </a:rPr>
              <a:t>Robert </a:t>
            </a:r>
            <a:r>
              <a:rPr lang="en-US" sz="2600" u="sng" dirty="0" smtClean="0">
                <a:latin typeface=""/>
                <a:ea typeface="ＭＳ Ｐゴシック" charset="0"/>
                <a:cs typeface="+mn-cs"/>
              </a:rPr>
              <a:t>Hogg</a:t>
            </a:r>
            <a:r>
              <a:rPr lang="en-US" sz="2600" dirty="0" smtClean="0">
                <a:latin typeface=""/>
                <a:ea typeface="ＭＳ Ｐゴシック" charset="0"/>
                <a:cs typeface="+mn-cs"/>
              </a:rPr>
              <a:t>, Hasina Samji, Angela Cescon, Sharada Modur, Sonia Napravnik,</a:t>
            </a:r>
            <a:r>
              <a:rPr lang="en-US" sz="2600" dirty="0">
                <a:latin typeface=""/>
                <a:ea typeface="ＭＳ Ｐゴシック" charset="0"/>
                <a:cs typeface="+mn-cs"/>
              </a:rPr>
              <a:t> </a:t>
            </a:r>
            <a:r>
              <a:rPr lang="en-US" sz="2600" dirty="0" smtClean="0">
                <a:latin typeface=""/>
                <a:ea typeface="ＭＳ Ｐゴシック" charset="0"/>
                <a:cs typeface="+mn-cs"/>
              </a:rPr>
              <a:t>Jeffrey Martin, John Gill, Marina Klein, Gregory Kirk, Stephen Gange, </a:t>
            </a:r>
            <a:r>
              <a:rPr lang="en-US" sz="2600" i="1" dirty="0" smtClean="0">
                <a:latin typeface=""/>
                <a:ea typeface="ＭＳ Ｐゴシック" charset="0"/>
                <a:cs typeface="+mn-cs"/>
              </a:rPr>
              <a:t>for the North American </a:t>
            </a:r>
            <a:r>
              <a:rPr lang="en-US" sz="2600" i="1" dirty="0">
                <a:latin typeface=""/>
                <a:ea typeface="ＭＳ Ｐゴシック" charset="0"/>
                <a:cs typeface="+mn-cs"/>
              </a:rPr>
              <a:t>AIDS Cohort Collaboration on </a:t>
            </a:r>
            <a:r>
              <a:rPr lang="en-US" sz="2600" i="1" dirty="0" smtClean="0">
                <a:latin typeface=""/>
                <a:ea typeface="ＭＳ Ｐゴシック" charset="0"/>
                <a:cs typeface="+mn-cs"/>
              </a:rPr>
              <a:t>Research </a:t>
            </a:r>
            <a:r>
              <a:rPr lang="en-US" sz="2600" i="1" dirty="0">
                <a:latin typeface=""/>
                <a:ea typeface="ＭＳ Ｐゴシック" charset="0"/>
                <a:cs typeface="+mn-cs"/>
              </a:rPr>
              <a:t>and </a:t>
            </a:r>
            <a:r>
              <a:rPr lang="en-US" sz="2600" i="1" dirty="0" smtClean="0">
                <a:latin typeface=""/>
                <a:ea typeface="ＭＳ Ｐゴシック" charset="0"/>
                <a:cs typeface="+mn-cs"/>
              </a:rPr>
              <a:t>Design (</a:t>
            </a:r>
            <a:r>
              <a:rPr lang="en-US" sz="2600" i="1" dirty="0">
                <a:latin typeface=""/>
                <a:ea typeface="ＭＳ Ｐゴシック" charset="0"/>
                <a:cs typeface="+mn-cs"/>
              </a:rPr>
              <a:t>NA-ACCORD) of </a:t>
            </a:r>
            <a:r>
              <a:rPr lang="en-US" sz="2600" i="1" dirty="0" smtClean="0">
                <a:latin typeface=""/>
                <a:ea typeface="ＭＳ Ｐゴシック" charset="0"/>
                <a:cs typeface="+mn-cs"/>
              </a:rPr>
              <a:t>IeDEA </a:t>
            </a:r>
          </a:p>
          <a:p>
            <a:pPr eaLnBrk="1" hangingPunct="1"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2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latin typeface="Arial"/>
                <a:cs typeface="Arial"/>
              </a:rPr>
              <a:t>Temporal changes in life expectancy,1996-2007</a:t>
            </a:r>
            <a:endParaRPr lang="en-US" sz="5000" dirty="0">
              <a:latin typeface="Arial"/>
              <a:cs typeface="Arial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321607"/>
              </p:ext>
            </p:extLst>
          </p:nvPr>
        </p:nvGraphicFramePr>
        <p:xfrm>
          <a:off x="762000" y="2209800"/>
          <a:ext cx="76628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67400"/>
            <a:ext cx="1257300" cy="76457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943600"/>
            <a:ext cx="1165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38200" y="1905000"/>
            <a:ext cx="363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/>
              </a:rPr>
              <a:t>Life expectancy at age 20 years</a:t>
            </a:r>
          </a:p>
        </p:txBody>
      </p:sp>
    </p:spTree>
    <p:extLst>
      <p:ext uri="{BB962C8B-B14F-4D97-AF65-F5344CB8AC3E}">
        <p14:creationId xmlns:p14="http://schemas.microsoft.com/office/powerpoint/2010/main" val="149289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Life expectancy by sex, 1996-2007</a:t>
            </a:r>
            <a:endParaRPr lang="en-US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2075560" y="6169223"/>
            <a:ext cx="4934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</a:rPr>
              <a:t>Source: </a:t>
            </a:r>
            <a:r>
              <a:rPr lang="en-US" sz="1400" dirty="0" smtClean="0">
                <a:latin typeface="Arial"/>
              </a:rPr>
              <a:t>WHO – Canadian and US Life tables for year 2000</a:t>
            </a:r>
            <a:endParaRPr lang="en-US" sz="1400" dirty="0">
              <a:latin typeface="Arial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971767"/>
              </p:ext>
            </p:extLst>
          </p:nvPr>
        </p:nvGraphicFramePr>
        <p:xfrm>
          <a:off x="457200" y="2362200"/>
          <a:ext cx="84582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867400"/>
            <a:ext cx="1257300" cy="764575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943600"/>
            <a:ext cx="1165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" y="1981200"/>
            <a:ext cx="3636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</a:rPr>
              <a:t>Life expectancy at age 20 years</a:t>
            </a:r>
          </a:p>
          <a:p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34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Life expectancy by race, </a:t>
            </a:r>
            <a:r>
              <a:rPr lang="en-US" sz="5000" dirty="0"/>
              <a:t>1996-2007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338589"/>
              </p:ext>
            </p:extLst>
          </p:nvPr>
        </p:nvGraphicFramePr>
        <p:xfrm>
          <a:off x="533400" y="2362200"/>
          <a:ext cx="830580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6123801"/>
            <a:ext cx="533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/>
              </a:rPr>
              <a:t>Source:  </a:t>
            </a:r>
            <a:r>
              <a:rPr lang="en-US" sz="1200" dirty="0"/>
              <a:t>CDC Vital and health </a:t>
            </a:r>
            <a:r>
              <a:rPr lang="en-US" sz="1200" dirty="0" smtClean="0"/>
              <a:t>statistics</a:t>
            </a:r>
            <a:r>
              <a:rPr lang="en-US" sz="1200" dirty="0" smtClean="0">
                <a:latin typeface="Arial"/>
              </a:rPr>
              <a:t>, US Life tables by race for 2006</a:t>
            </a:r>
            <a:endParaRPr lang="en-US" sz="1200" dirty="0">
              <a:latin typeface="Arial"/>
            </a:endParaRPr>
          </a:p>
        </p:txBody>
      </p:sp>
      <p:pic>
        <p:nvPicPr>
          <p:cNvPr id="8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67400"/>
            <a:ext cx="1257300" cy="764575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943600"/>
            <a:ext cx="1165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85800" y="2057400"/>
            <a:ext cx="363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/>
              </a:rPr>
              <a:t>Life expectancy at age 20 years</a:t>
            </a:r>
          </a:p>
        </p:txBody>
      </p:sp>
    </p:spTree>
    <p:extLst>
      <p:ext uri="{BB962C8B-B14F-4D97-AF65-F5344CB8AC3E}">
        <p14:creationId xmlns:p14="http://schemas.microsoft.com/office/powerpoint/2010/main" val="363754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5140"/>
            <a:ext cx="8915400" cy="1407459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Life expectancy by transmission group (1996-2007)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91422"/>
              </p:ext>
            </p:extLst>
          </p:nvPr>
        </p:nvGraphicFramePr>
        <p:xfrm>
          <a:off x="739775" y="2514600"/>
          <a:ext cx="7662863" cy="34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838200" y="2133600"/>
            <a:ext cx="363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/>
              </a:rPr>
              <a:t>Life expectancy at age 20 years</a:t>
            </a:r>
          </a:p>
        </p:txBody>
      </p:sp>
      <p:pic>
        <p:nvPicPr>
          <p:cNvPr id="11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67400"/>
            <a:ext cx="1257300" cy="764575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943600"/>
            <a:ext cx="1165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362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Life expectancy by </a:t>
            </a:r>
            <a:r>
              <a:rPr lang="en-US" dirty="0" smtClean="0">
                <a:latin typeface="Arial"/>
                <a:cs typeface="Arial"/>
              </a:rPr>
              <a:t>CD4 category </a:t>
            </a:r>
            <a:r>
              <a:rPr lang="en-US" dirty="0">
                <a:latin typeface="Arial"/>
                <a:cs typeface="Arial"/>
              </a:rPr>
              <a:t>(1996-2007)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600145"/>
              </p:ext>
            </p:extLst>
          </p:nvPr>
        </p:nvGraphicFramePr>
        <p:xfrm>
          <a:off x="762000" y="2438400"/>
          <a:ext cx="76628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67400"/>
            <a:ext cx="1257300" cy="76457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943600"/>
            <a:ext cx="1165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62000" y="2069068"/>
            <a:ext cx="363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/>
              </a:rPr>
              <a:t>Life expectancy at age 20 years</a:t>
            </a:r>
          </a:p>
        </p:txBody>
      </p:sp>
    </p:spTree>
    <p:extLst>
      <p:ext uri="{BB962C8B-B14F-4D97-AF65-F5344CB8AC3E}">
        <p14:creationId xmlns:p14="http://schemas.microsoft.com/office/powerpoint/2010/main" val="1061336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Arial" charset="0"/>
                <a:ea typeface="Arial"/>
                <a:cs typeface="Arial" charset="0"/>
              </a:rPr>
              <a:t>Loss to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77200" cy="37512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rPr>
              <a:t>P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rPr>
              <a:t>ooled logistic regression models used to obtain period-specific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rPr>
              <a:t>i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rPr>
              <a:t>nverse probability of censoring weights yielded the following results: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rPr>
              <a:t>Overall median of the weights was 0.998 (IQR=0.974-1.026).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rPr>
              <a:t>Weighted Poisson models for mortality rates yielded similar results to the crude analysis.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rPr>
              <a:t>Adjusting for loss-to-follow-up censoring led to similar mortality rates as in the crude analysis</a:t>
            </a:r>
          </a:p>
        </p:txBody>
      </p:sp>
      <p:pic>
        <p:nvPicPr>
          <p:cNvPr id="34819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35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Arial" charset="0"/>
                <a:ea typeface="Arial"/>
                <a:cs typeface="Arial" charset="0"/>
              </a:rPr>
              <a:t>Limitations</a:t>
            </a:r>
          </a:p>
        </p:txBody>
      </p:sp>
      <p:sp>
        <p:nvSpPr>
          <p:cNvPr id="35842" name="Content Placeholder 1"/>
          <p:cNvSpPr>
            <a:spLocks noGrp="1"/>
          </p:cNvSpPr>
          <p:nvPr>
            <p:ph idx="1"/>
          </p:nvPr>
        </p:nvSpPr>
        <p:spPr>
          <a:xfrm>
            <a:off x="739775" y="2362200"/>
            <a:ext cx="7662863" cy="3675063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Arial"/>
                <a:cs typeface="Arial" charset="0"/>
              </a:rPr>
              <a:t>Loss to follow-</a:t>
            </a:r>
            <a:r>
              <a:rPr lang="en-US" sz="2400" dirty="0" smtClean="0">
                <a:latin typeface="Arial" charset="0"/>
                <a:ea typeface="Arial"/>
                <a:cs typeface="Arial" charset="0"/>
              </a:rPr>
              <a:t>up. </a:t>
            </a:r>
          </a:p>
          <a:p>
            <a:r>
              <a:rPr lang="en-US" sz="2400" dirty="0" smtClean="0">
                <a:latin typeface="Arial" charset="0"/>
                <a:ea typeface="Arial"/>
                <a:cs typeface="Arial" charset="0"/>
              </a:rPr>
              <a:t>Under</a:t>
            </a:r>
            <a:r>
              <a:rPr lang="en-US" sz="2400" dirty="0">
                <a:latin typeface="Arial" charset="0"/>
                <a:ea typeface="Arial"/>
                <a:cs typeface="Arial" charset="0"/>
              </a:rPr>
              <a:t>-ascertainment of mortality</a:t>
            </a:r>
            <a:r>
              <a:rPr lang="en-US" sz="2400" dirty="0" smtClean="0">
                <a:latin typeface="Arial" charset="0"/>
                <a:ea typeface="Arial"/>
                <a:cs typeface="Arial" charset="0"/>
              </a:rPr>
              <a:t>.</a:t>
            </a:r>
            <a:endParaRPr lang="en-US" sz="2400" dirty="0">
              <a:latin typeface="Arial" charset="0"/>
              <a:ea typeface="Arial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Arial"/>
                <a:cs typeface="Arial" charset="0"/>
              </a:rPr>
              <a:t>Differences in mortality may be accounted for due to variables that were not included in this analysis.</a:t>
            </a:r>
            <a:endParaRPr lang="en-US" sz="2400" dirty="0">
              <a:latin typeface="Arial" charset="0"/>
              <a:ea typeface="Arial"/>
              <a:cs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  <a:ea typeface="Arial"/>
                <a:cs typeface="Arial" charset="0"/>
              </a:rPr>
              <a:t>Limits with the life table methodology due to small numbers.</a:t>
            </a:r>
          </a:p>
        </p:txBody>
      </p:sp>
      <p:pic>
        <p:nvPicPr>
          <p:cNvPr id="35843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45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Arial" charset="0"/>
                <a:ea typeface="Arial"/>
                <a:cs typeface="Arial" charset="0"/>
              </a:rPr>
              <a:t>Conclusions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739775" y="2514600"/>
            <a:ext cx="7662863" cy="35226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>
                <a:latin typeface="Arial" charset="0"/>
                <a:ea typeface="Arial"/>
                <a:cs typeface="Arial" charset="0"/>
              </a:rPr>
              <a:t>Life expectancy among those on HAART increasing over time.</a:t>
            </a:r>
          </a:p>
          <a:p>
            <a:pPr eaLnBrk="1" hangingPunct="1"/>
            <a:r>
              <a:rPr lang="en-US" sz="2800" dirty="0">
                <a:latin typeface="Arial" charset="0"/>
                <a:ea typeface="Arial"/>
                <a:cs typeface="Arial" charset="0"/>
              </a:rPr>
              <a:t>Differences by </a:t>
            </a:r>
            <a:r>
              <a:rPr lang="en-US" sz="2800" dirty="0" smtClean="0">
                <a:latin typeface="Arial" charset="0"/>
                <a:ea typeface="Arial"/>
                <a:cs typeface="Arial" charset="0"/>
              </a:rPr>
              <a:t>transmission </a:t>
            </a:r>
            <a:r>
              <a:rPr lang="en-US" sz="2800" dirty="0">
                <a:latin typeface="Arial" charset="0"/>
                <a:ea typeface="Arial"/>
                <a:cs typeface="Arial" charset="0"/>
              </a:rPr>
              <a:t>group, </a:t>
            </a:r>
            <a:r>
              <a:rPr lang="en-US" sz="2800" dirty="0" smtClean="0">
                <a:latin typeface="Arial" charset="0"/>
                <a:ea typeface="Arial"/>
                <a:cs typeface="Arial" charset="0"/>
              </a:rPr>
              <a:t>race, and </a:t>
            </a:r>
            <a:r>
              <a:rPr lang="en-US" sz="2800" dirty="0">
                <a:latin typeface="Arial" charset="0"/>
                <a:ea typeface="Arial"/>
                <a:cs typeface="Arial" charset="0"/>
              </a:rPr>
              <a:t>CD4 cell count</a:t>
            </a:r>
            <a:r>
              <a:rPr lang="en-US" sz="2800" dirty="0" smtClean="0">
                <a:latin typeface="Arial" charset="0"/>
                <a:ea typeface="Arial"/>
                <a:cs typeface="Arial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Arial" charset="0"/>
                <a:ea typeface="Arial"/>
                <a:cs typeface="Arial" charset="0"/>
              </a:rPr>
              <a:t>The US National AIDS and Canadian AIDS strategies must continue to address the striking disparities in life expectancies.</a:t>
            </a:r>
            <a:endParaRPr lang="en-US" sz="2800" dirty="0">
              <a:latin typeface="Arial" charset="0"/>
              <a:ea typeface="Arial"/>
              <a:cs typeface="Arial" charset="0"/>
            </a:endParaRPr>
          </a:p>
        </p:txBody>
      </p:sp>
      <p:pic>
        <p:nvPicPr>
          <p:cNvPr id="36867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06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4200" dirty="0">
                <a:latin typeface="Arial" charset="0"/>
                <a:ea typeface="Arial"/>
                <a:cs typeface="Arial" charset="0"/>
              </a:rPr>
              <a:t>Acknowledgments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type="body" orient="vert" idx="4294967295"/>
          </p:nvPr>
        </p:nvSpPr>
        <p:spPr>
          <a:xfrm>
            <a:off x="304800" y="1049338"/>
            <a:ext cx="5486400" cy="481806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NA-ACCORD participating cohorts</a:t>
            </a: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: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AIDS Link to the IntraVenous Experience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 (ALIVE; Gregory Kirk)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Adult AIDS Clinical Trials Group Longitudinal Linked Randomized Trials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 (ALLRT; Constance Benson, Ron Bosch, Ann Collier)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Fenway Community Health Center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(Stephen Boswell, Chris Grasso) 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HIV Research Network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(HIVRN; Kelly Gebo)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HAART Observational Medical Evaluation and Research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(HOMER; Robert Hogg, Angela Cescon, Richard Harrigan, Julio Montaner, Hasina Samji)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HIV Outpatient Study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(HOPS; John T. Brooks, Kate Buchacz)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Johns Hopkins HIV Clinical Cohort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(JHHCC; Richard Moore)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John T. Carey Special Immunology Unit Patient Care and Research Database, Case Western Reserve Universit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y (Benigno Rodriguez) 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Kaiser Permanente Northern California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(KPNC; Michael Horberg, Michael Silverberg)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Longitudinal Study of Ocular Complications of AIDS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(LSOCA; Jennifer Thorne) 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Multicenter AIDS Cohort Study 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(MACS; Lisa Jacobson)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Multicenter Hemophilia Cohort Study–II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(MHCS-II; James Goedert, Eric Engels 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Montreal Chest Institute Immunodeficiency Service Cohort 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(Marina Klein)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Ontario HIV Treatment Network Cohort Study 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(OHTN; Sean Rourke, Anita Rachlis)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Retrovirus Research Center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(RRC; Robert F Hunter-Mellado, Angel Mayor)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Southern Alberta Clinic Cohort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(SAC; M. John Gill)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Studies of the Consequences of the Protease Inhibitor Era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(SCOPE; Steven Deeks, Jeff Martin)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The Study to Understand the Natural History of HIV/AIDS in the Era of Effective Therapy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(SUN; Pragna Patel) 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University of Alabama at Birmingham Clinic Cohor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t (Michael Saag, James Willig)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University of North Carolina, Chapel Hill HIV Clinic Cohort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(UCHCC; Joseph Eron, Sonia Napravnik)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University of Washington HIV Coho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rt (Mari Kitahata, Heidi Crane)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Veterans Aging Cohort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Study (VACS; Amy Justice, Robert Dubrow)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Vanderbilt-Meharry CFAR Cohort (Timothy Sterling)</a:t>
            </a:r>
          </a:p>
          <a:p>
            <a:pPr eaLnBrk="1" hangingPunct="1">
              <a:spcBef>
                <a:spcPts val="200"/>
              </a:spcBef>
              <a:buFont typeface="Wingdings" charset="0"/>
              <a:buNone/>
            </a:pPr>
            <a:r>
              <a:rPr 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Women</a:t>
            </a:r>
            <a:r>
              <a:rPr lang="ja-JP" altLang="en-US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’</a:t>
            </a:r>
            <a:r>
              <a:rPr lang="en-US" altLang="ja-JP" sz="900" b="1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s Interagency HIV Study</a:t>
            </a:r>
            <a:r>
              <a:rPr lang="en-US" altLang="ja-JP" sz="900" dirty="0">
                <a:solidFill>
                  <a:srgbClr val="000000"/>
                </a:solidFill>
                <a:latin typeface="Arial" charset="0"/>
                <a:ea typeface="Arial"/>
                <a:cs typeface="Arial" charset="0"/>
              </a:rPr>
              <a:t> (WIHS; Kathryn Anastos, Stephen Gange, Nancy Hessol, Howard Strickler)</a:t>
            </a:r>
            <a:endParaRPr lang="en-US" sz="900" dirty="0">
              <a:solidFill>
                <a:srgbClr val="000000"/>
              </a:solidFill>
              <a:latin typeface="Arial" charset="0"/>
              <a:ea typeface="Arial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1125538"/>
            <a:ext cx="3124200" cy="4894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00" b="1" dirty="0">
                <a:latin typeface="Arial"/>
                <a:ea typeface="+mn-ea"/>
                <a:cs typeface="Arial"/>
              </a:rPr>
              <a:t>Support:</a:t>
            </a:r>
            <a:r>
              <a:rPr lang="en-US" sz="1300" dirty="0">
                <a:latin typeface="Arial"/>
                <a:ea typeface="+mn-ea"/>
                <a:cs typeface="Arial"/>
              </a:rPr>
              <a:t> National Institute of Allergy &amp; Infectious Diseases, with supplemental funding from the National Cancer Institute.</a:t>
            </a:r>
          </a:p>
          <a:p>
            <a:pPr>
              <a:defRPr/>
            </a:pPr>
            <a:endParaRPr lang="en-US" sz="1300" dirty="0">
              <a:latin typeface="Arial"/>
              <a:ea typeface="+mn-ea"/>
              <a:cs typeface="Arial"/>
            </a:endParaRPr>
          </a:p>
          <a:p>
            <a:pPr>
              <a:defRPr/>
            </a:pPr>
            <a:r>
              <a:rPr lang="en-US" sz="1300" b="1" dirty="0">
                <a:latin typeface="Arial"/>
                <a:ea typeface="+mn-ea"/>
                <a:cs typeface="Arial"/>
              </a:rPr>
              <a:t>Executive Committee</a:t>
            </a:r>
            <a:r>
              <a:rPr lang="en-US" sz="1300" dirty="0">
                <a:latin typeface="Arial"/>
                <a:ea typeface="+mn-ea"/>
                <a:cs typeface="Arial"/>
              </a:rPr>
              <a:t>: </a:t>
            </a:r>
            <a:r>
              <a:rPr lang="en-US" sz="1300" i="1" dirty="0">
                <a:latin typeface="Arial"/>
                <a:ea typeface="+mn-ea"/>
                <a:cs typeface="Arial"/>
              </a:rPr>
              <a:t>Richard Moore, Michael Saag, Stephen Gange, Mari Kitahata, Rosemary McKaig (NIH), Amy Justice, Aimee Freeman</a:t>
            </a:r>
          </a:p>
          <a:p>
            <a:pPr>
              <a:defRPr/>
            </a:pPr>
            <a:endParaRPr lang="en-US" sz="1300" dirty="0">
              <a:latin typeface="Arial"/>
              <a:ea typeface="+mn-ea"/>
              <a:cs typeface="Arial"/>
            </a:endParaRPr>
          </a:p>
          <a:p>
            <a:pPr>
              <a:defRPr/>
            </a:pPr>
            <a:r>
              <a:rPr lang="en-US" sz="1300" b="1" dirty="0">
                <a:latin typeface="Arial"/>
                <a:ea typeface="+mn-ea"/>
                <a:cs typeface="Arial"/>
              </a:rPr>
              <a:t>Epidemiology/Biostatistics Core:</a:t>
            </a:r>
            <a:r>
              <a:rPr lang="en-US" sz="1300" b="1" i="1" dirty="0">
                <a:latin typeface="Arial"/>
                <a:ea typeface="+mn-ea"/>
                <a:cs typeface="Arial"/>
              </a:rPr>
              <a:t> </a:t>
            </a:r>
            <a:r>
              <a:rPr lang="en-US" sz="1300" i="1" dirty="0">
                <a:latin typeface="Arial"/>
                <a:ea typeface="+mn-ea"/>
                <a:cs typeface="Arial"/>
              </a:rPr>
              <a:t>Stephen Gange (Chair), Alison Abraham, Keri Altoff, Elizabeth Golub, David Hanna, Yuezhou Jing, Bryan Lau, Adell Mendes, Shareda Modur, Peter Rebeiro, Jinbing Zhang</a:t>
            </a:r>
          </a:p>
          <a:p>
            <a:pPr>
              <a:defRPr/>
            </a:pPr>
            <a:endParaRPr lang="en-US" sz="1300" dirty="0">
              <a:latin typeface="Arial"/>
              <a:ea typeface="+mn-ea"/>
              <a:cs typeface="Arial"/>
            </a:endParaRPr>
          </a:p>
          <a:p>
            <a:pPr>
              <a:defRPr/>
            </a:pPr>
            <a:r>
              <a:rPr lang="en-US" sz="1300" b="1" dirty="0">
                <a:latin typeface="Arial"/>
                <a:ea typeface="+mn-ea"/>
                <a:cs typeface="Arial"/>
              </a:rPr>
              <a:t>Data Management Core: </a:t>
            </a:r>
            <a:r>
              <a:rPr lang="en-US" sz="1300" i="1" dirty="0">
                <a:latin typeface="Arial"/>
                <a:ea typeface="+mn-ea"/>
                <a:cs typeface="Arial"/>
              </a:rPr>
              <a:t>Mari Kitahata (Chair), Chad Achenbach, Liz Morton, Stephen Van Rompaey, Eric Webster</a:t>
            </a:r>
          </a:p>
          <a:p>
            <a:pPr>
              <a:defRPr/>
            </a:pPr>
            <a:endParaRPr lang="en-US" sz="1300" dirty="0">
              <a:latin typeface="Arial"/>
              <a:ea typeface="+mn-ea"/>
              <a:cs typeface="Arial"/>
            </a:endParaRPr>
          </a:p>
          <a:p>
            <a:pPr>
              <a:defRPr/>
            </a:pPr>
            <a:r>
              <a:rPr lang="en-US" sz="1300" b="1" dirty="0">
                <a:latin typeface="Arial"/>
                <a:ea typeface="+mn-ea"/>
                <a:cs typeface="Arial"/>
              </a:rPr>
              <a:t>Administrative Core:</a:t>
            </a:r>
            <a:r>
              <a:rPr lang="en-US" sz="1300" dirty="0">
                <a:latin typeface="Arial"/>
                <a:ea typeface="+mn-ea"/>
                <a:cs typeface="Arial"/>
              </a:rPr>
              <a:t> </a:t>
            </a:r>
            <a:r>
              <a:rPr lang="en-US" sz="1300" i="1" dirty="0">
                <a:latin typeface="Arial"/>
                <a:ea typeface="+mn-ea"/>
                <a:cs typeface="Arial"/>
              </a:rPr>
              <a:t>Richard Moore (Chair), Aimee Freeman, Carol Lent, Aaron Platt</a:t>
            </a:r>
            <a:endParaRPr lang="en-US" sz="1300" dirty="0">
              <a:latin typeface="Arial"/>
              <a:ea typeface="+mn-ea"/>
              <a:cs typeface="Arial"/>
            </a:endParaRPr>
          </a:p>
        </p:txBody>
      </p:sp>
      <p:pic>
        <p:nvPicPr>
          <p:cNvPr id="37892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29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Arial"/>
                <a:cs typeface="Arial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HAART is known to decrease morbidity and mortality among HIV-positive people and reduce transmission.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ART-CC has shown that life expectancy at age 20 years increased from 36 to 49 years from 1996-99 to 2003-05.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Women have higher life expectancy than men.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In North America, life expectancy of HIV-positive people on HAART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is not well characterized.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86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Arial" charset="0"/>
                <a:ea typeface="Arial"/>
                <a:cs typeface="Arial" charset="0"/>
              </a:rPr>
              <a:t>Objective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451225"/>
          </a:xfrm>
        </p:spPr>
        <p:txBody>
          <a:bodyPr/>
          <a:lstStyle/>
          <a:p>
            <a:pPr eaLnBrk="1" hangingPunct="1">
              <a:defRPr/>
            </a:pPr>
            <a:endParaRPr lang="en-CA" dirty="0">
              <a:ea typeface="Arial"/>
            </a:endParaRPr>
          </a:p>
          <a:p>
            <a:pPr eaLnBrk="1" hangingPunct="1">
              <a:defRPr/>
            </a:pPr>
            <a:r>
              <a:rPr lang="en-CA" sz="2400" dirty="0">
                <a:latin typeface="Arial" charset="0"/>
                <a:ea typeface="Arial"/>
                <a:cs typeface="Arial" charset="0"/>
              </a:rPr>
              <a:t>Estimate temporal changes in life expectancy from 1996-</a:t>
            </a:r>
            <a:r>
              <a:rPr lang="en-CA" sz="2400" dirty="0" smtClean="0">
                <a:latin typeface="Arial" charset="0"/>
                <a:ea typeface="Arial"/>
                <a:cs typeface="Arial" charset="0"/>
              </a:rPr>
              <a:t>2007 </a:t>
            </a:r>
            <a:r>
              <a:rPr lang="en-CA" sz="2400" dirty="0">
                <a:latin typeface="Arial" charset="0"/>
                <a:ea typeface="Arial"/>
                <a:cs typeface="Arial" charset="0"/>
              </a:rPr>
              <a:t>in the North American AIDS Cohort Collaboration on Research and Design (NA-ACCORD)</a:t>
            </a:r>
            <a:r>
              <a:rPr lang="en-CA" sz="2400" dirty="0" smtClean="0">
                <a:latin typeface="Arial" charset="0"/>
                <a:ea typeface="Arial"/>
                <a:cs typeface="Arial" charset="0"/>
              </a:rPr>
              <a:t>.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ea typeface="Arial"/>
            </a:endParaRPr>
          </a:p>
          <a:p>
            <a:pPr eaLnBrk="1" hangingPunct="1">
              <a:defRPr/>
            </a:pPr>
            <a:endParaRPr lang="en-US" dirty="0">
              <a:ea typeface="Arial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08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Arial"/>
                <a:cs typeface="Arial" charset="0"/>
              </a:rPr>
              <a:t>NA-ACCORD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35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C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Large, representative collaboration of 23 clinical and interval cohort studies in the United States and Canada.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Study sample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C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HIV-positive people in NA-ACCORD were included in this analysis if they were aged 20 years or over and </a:t>
            </a:r>
            <a:r>
              <a:rPr lang="en-C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antiretroviral-naive when initiating HAART</a:t>
            </a:r>
            <a:r>
              <a:rPr lang="en-C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r>
              <a:rPr lang="en-C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18 cohorts contributed data to this analysis.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S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77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Arial" charset="0"/>
                <a:ea typeface="Arial"/>
                <a:cs typeface="Arial" charset="0"/>
              </a:rPr>
              <a:t>Person-time and deaths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497138"/>
            <a:ext cx="8153400" cy="3675062"/>
          </a:xfrm>
        </p:spPr>
        <p:txBody>
          <a:bodyPr/>
          <a:lstStyle/>
          <a:p>
            <a:pPr eaLnBrk="1" hangingPunct="1"/>
            <a:r>
              <a:rPr lang="en-CA" sz="2400" dirty="0">
                <a:latin typeface="Arial" charset="0"/>
                <a:ea typeface="Arial"/>
                <a:cs typeface="Arial" charset="0"/>
              </a:rPr>
              <a:t>Deaths ascertained through linkage and reports.</a:t>
            </a:r>
          </a:p>
          <a:p>
            <a:pPr eaLnBrk="1" hangingPunct="1"/>
            <a:r>
              <a:rPr lang="en-CA" sz="2400" dirty="0">
                <a:latin typeface="Arial" charset="0"/>
                <a:ea typeface="Arial"/>
                <a:cs typeface="Arial" charset="0"/>
              </a:rPr>
              <a:t>Deaths and person-time partitioned into five-year age categories </a:t>
            </a:r>
            <a:r>
              <a:rPr lang="en-CA" sz="2400" dirty="0" smtClean="0">
                <a:latin typeface="Arial" charset="0"/>
                <a:ea typeface="Arial"/>
                <a:cs typeface="Arial" charset="0"/>
              </a:rPr>
              <a:t>and </a:t>
            </a:r>
            <a:r>
              <a:rPr lang="en-CA" sz="2400" dirty="0">
                <a:latin typeface="Arial" charset="0"/>
                <a:ea typeface="Arial"/>
                <a:cs typeface="Arial" charset="0"/>
              </a:rPr>
              <a:t>by calendar </a:t>
            </a:r>
            <a:r>
              <a:rPr lang="en-CA" sz="2400" dirty="0" smtClean="0">
                <a:latin typeface="Arial" charset="0"/>
                <a:ea typeface="Arial"/>
                <a:cs typeface="Arial" charset="0"/>
              </a:rPr>
              <a:t>period. </a:t>
            </a:r>
            <a:endParaRPr lang="en-CA" sz="2400" dirty="0">
              <a:latin typeface="Arial" charset="0"/>
              <a:ea typeface="Arial"/>
              <a:cs typeface="Arial" charset="0"/>
            </a:endParaRPr>
          </a:p>
          <a:p>
            <a:pPr eaLnBrk="1" hangingPunct="1"/>
            <a:r>
              <a:rPr lang="en-CA" sz="2400" dirty="0">
                <a:latin typeface="Arial" charset="0"/>
                <a:ea typeface="Arial"/>
                <a:cs typeface="Arial" charset="0"/>
              </a:rPr>
              <a:t>Follow-up further partitioned by sex, race, HIV </a:t>
            </a:r>
            <a:r>
              <a:rPr lang="en-CA" sz="2400" dirty="0" smtClean="0">
                <a:latin typeface="Arial" charset="0"/>
                <a:ea typeface="Arial"/>
                <a:cs typeface="Arial" charset="0"/>
              </a:rPr>
              <a:t>transmission </a:t>
            </a:r>
            <a:r>
              <a:rPr lang="en-CA" sz="2400" dirty="0">
                <a:latin typeface="Arial" charset="0"/>
                <a:ea typeface="Arial"/>
                <a:cs typeface="Arial" charset="0"/>
              </a:rPr>
              <a:t>group, </a:t>
            </a:r>
            <a:r>
              <a:rPr lang="en-CA" sz="2400" dirty="0" smtClean="0">
                <a:latin typeface="Arial" charset="0"/>
                <a:ea typeface="Arial"/>
                <a:cs typeface="Arial" charset="0"/>
              </a:rPr>
              <a:t>and baseline CD4.</a:t>
            </a:r>
            <a:endParaRPr lang="en-US" sz="2400" dirty="0">
              <a:latin typeface="Arial" charset="0"/>
              <a:ea typeface="Arial"/>
              <a:cs typeface="Arial" charset="0"/>
            </a:endParaRPr>
          </a:p>
          <a:p>
            <a:pPr eaLnBrk="1" hangingPunct="1"/>
            <a:endParaRPr lang="en-US" dirty="0">
              <a:ea typeface="Arial"/>
            </a:endParaRPr>
          </a:p>
        </p:txBody>
      </p:sp>
      <p:pic>
        <p:nvPicPr>
          <p:cNvPr id="24579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04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Arial"/>
                <a:cs typeface="Arial" charset="0"/>
              </a:rPr>
              <a:t>Abridged </a:t>
            </a:r>
            <a:r>
              <a:rPr lang="en-US" dirty="0" smtClean="0">
                <a:latin typeface="Arial" charset="0"/>
                <a:ea typeface="Arial"/>
                <a:cs typeface="Arial" charset="0"/>
              </a:rPr>
              <a:t>life </a:t>
            </a:r>
            <a:r>
              <a:rPr lang="en-US" dirty="0">
                <a:latin typeface="Arial" charset="0"/>
                <a:ea typeface="Arial"/>
                <a:cs typeface="Arial" charset="0"/>
              </a:rPr>
              <a:t>t</a:t>
            </a:r>
            <a:r>
              <a:rPr lang="en-US" dirty="0" smtClean="0">
                <a:latin typeface="Arial" charset="0"/>
                <a:ea typeface="Arial"/>
                <a:cs typeface="Arial" charset="0"/>
              </a:rPr>
              <a:t>ables</a:t>
            </a:r>
            <a:endParaRPr lang="en-US" dirty="0">
              <a:latin typeface="Arial" charset="0"/>
              <a:ea typeface="Arial"/>
              <a:cs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739775" y="2514600"/>
            <a:ext cx="7662863" cy="3522663"/>
          </a:xfrm>
        </p:spPr>
        <p:txBody>
          <a:bodyPr/>
          <a:lstStyle/>
          <a:p>
            <a:pPr eaLnBrk="1" hangingPunct="1"/>
            <a:r>
              <a:rPr lang="en-CA" sz="2400" dirty="0">
                <a:latin typeface="Arial" charset="0"/>
                <a:ea typeface="Arial"/>
                <a:cs typeface="Arial" charset="0"/>
              </a:rPr>
              <a:t>Abridged life tables were constructed from person-years and deaths partitioned by five year age groups starting at age 20 years. </a:t>
            </a:r>
          </a:p>
          <a:p>
            <a:pPr eaLnBrk="1" hangingPunct="1"/>
            <a:r>
              <a:rPr lang="en-CA" sz="2400" dirty="0">
                <a:latin typeface="Arial" charset="0"/>
                <a:ea typeface="Arial"/>
                <a:cs typeface="Arial" charset="0"/>
              </a:rPr>
              <a:t>Standard errors were calculated for each corresponding life expectancy estimate. </a:t>
            </a:r>
          </a:p>
          <a:p>
            <a:pPr eaLnBrk="1" hangingPunct="1"/>
            <a:endParaRPr lang="en-US" dirty="0">
              <a:ea typeface="Arial"/>
            </a:endParaRPr>
          </a:p>
        </p:txBody>
      </p:sp>
      <p:pic>
        <p:nvPicPr>
          <p:cNvPr id="25603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47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Arial" charset="0"/>
                <a:ea typeface="Arial"/>
                <a:cs typeface="Arial" charset="0"/>
              </a:rPr>
              <a:t>Overall </a:t>
            </a:r>
            <a:r>
              <a:rPr lang="en-US" sz="5000" dirty="0" smtClean="0">
                <a:latin typeface="Arial" charset="0"/>
                <a:ea typeface="Arial"/>
                <a:cs typeface="Arial" charset="0"/>
              </a:rPr>
              <a:t>sample selection</a:t>
            </a:r>
            <a:endParaRPr lang="en-US" sz="5000" dirty="0">
              <a:latin typeface="Arial" charset="0"/>
              <a:ea typeface="Arial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438400"/>
          <a:ext cx="7924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651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165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52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Deaths and person-years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245250"/>
              </p:ext>
            </p:extLst>
          </p:nvPr>
        </p:nvGraphicFramePr>
        <p:xfrm>
          <a:off x="381000" y="2362201"/>
          <a:ext cx="8458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943600"/>
            <a:ext cx="1165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24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latin typeface="Arial"/>
                <a:cs typeface="Arial"/>
              </a:rPr>
              <a:t>Age-specific death rates, 1996-2007</a:t>
            </a:r>
            <a:endParaRPr lang="en-US" sz="5000" dirty="0">
              <a:latin typeface="Arial"/>
              <a:cs typeface="Arial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151025"/>
              </p:ext>
            </p:extLst>
          </p:nvPr>
        </p:nvGraphicFramePr>
        <p:xfrm>
          <a:off x="457200" y="2362200"/>
          <a:ext cx="7967663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8" descr="http://statepiaps.jhsph.edu/NAaccord/aaron/IeDEA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12573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943600"/>
            <a:ext cx="1165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570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enesis">
    <a:dk1>
      <a:sysClr val="windowText" lastClr="000000"/>
    </a:dk1>
    <a:lt1>
      <a:sysClr val="window" lastClr="FFFFFF"/>
    </a:lt1>
    <a:dk2>
      <a:srgbClr val="465466"/>
    </a:dk2>
    <a:lt2>
      <a:srgbClr val="BBD7F8"/>
    </a:lt2>
    <a:accent1>
      <a:srgbClr val="80B606"/>
    </a:accent1>
    <a:accent2>
      <a:srgbClr val="E29F1D"/>
    </a:accent2>
    <a:accent3>
      <a:srgbClr val="2397E2"/>
    </a:accent3>
    <a:accent4>
      <a:srgbClr val="35ACA2"/>
    </a:accent4>
    <a:accent5>
      <a:srgbClr val="5430BB"/>
    </a:accent5>
    <a:accent6>
      <a:srgbClr val="8D34E0"/>
    </a:accent6>
    <a:hlink>
      <a:srgbClr val="00B0F0"/>
    </a:hlink>
    <a:folHlink>
      <a:srgbClr val="0070C0"/>
    </a:folHlink>
  </a:clrScheme>
  <a:fontScheme name="Genesis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Genesis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70000"/>
              <a:satMod val="100000"/>
              <a:greenMod val="110000"/>
            </a:schemeClr>
          </a:gs>
          <a:gs pos="75000">
            <a:schemeClr val="phClr">
              <a:tint val="40000"/>
              <a:satMod val="150000"/>
              <a:redMod val="100000"/>
              <a:blueMod val="100000"/>
            </a:schemeClr>
          </a:gs>
          <a:gs pos="100000">
            <a:schemeClr val="phClr">
              <a:tint val="60000"/>
              <a:satMod val="120000"/>
              <a:redMod val="100000"/>
              <a:blueMod val="100000"/>
            </a:schemeClr>
          </a:gs>
        </a:gsLst>
        <a:path path="circle">
          <a:fillToRect l="25000" t="25000" r="5000" b="5000"/>
        </a:path>
      </a:gradFill>
      <a:gradFill rotWithShape="1">
        <a:gsLst>
          <a:gs pos="0">
            <a:schemeClr val="phClr">
              <a:tint val="50000"/>
              <a:shade val="100000"/>
              <a:alpha val="100000"/>
              <a:satMod val="150000"/>
            </a:schemeClr>
          </a:gs>
          <a:gs pos="40000">
            <a:schemeClr val="phClr">
              <a:tint val="70000"/>
              <a:shade val="100000"/>
              <a:alpha val="100000"/>
              <a:satMod val="150000"/>
            </a:schemeClr>
          </a:gs>
          <a:gs pos="100000">
            <a:schemeClr val="phClr">
              <a:shade val="90000"/>
              <a:satMod val="110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a:effectStyle>
      <a:effectStyle>
        <a:effectLst>
          <a:innerShdw blurRad="50800" dist="25400" dir="13500000">
            <a:srgbClr val="000000">
              <a:alpha val="75000"/>
            </a:srgbClr>
          </a:innerShdw>
          <a:reflection blurRad="101600" stA="40000" endPos="50000" dist="63500" dir="5400000" fadeDir="7200000" sy="-100000" kx="300000" rotWithShape="0"/>
        </a:effectLst>
        <a:scene3d>
          <a:camera prst="orthographicFront">
            <a:rot lat="0" lon="0" rev="0"/>
          </a:camera>
          <a:lightRig rig="chilly" dir="tr">
            <a:rot lat="0" lon="0" rev="1200000"/>
          </a:lightRig>
        </a:scene3d>
        <a:sp3d prstMaterial="plastic">
          <a:bevelT w="0" h="0"/>
        </a:sp3d>
      </a:effectStyle>
    </a:effectStyleLst>
    <a:bgFillStyleLst>
      <a:blipFill rotWithShape="1">
        <a:blip xmlns:r="http://schemas.openxmlformats.org/officeDocument/2006/relationships" r:embed="rId1"/>
        <a:stretch/>
      </a:blipFill>
      <a:blipFill rotWithShape="1">
        <a:blip xmlns:r="http://schemas.openxmlformats.org/officeDocument/2006/relationships" r:embed="rId2"/>
        <a:stretch/>
      </a:blipFill>
      <a:blipFill rotWithShape="1">
        <a:blip xmlns:r="http://schemas.openxmlformats.org/officeDocument/2006/relationships" r:embed="rId3"/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Genesis">
    <a:dk1>
      <a:sysClr val="windowText" lastClr="000000"/>
    </a:dk1>
    <a:lt1>
      <a:sysClr val="window" lastClr="FFFFFF"/>
    </a:lt1>
    <a:dk2>
      <a:srgbClr val="465466"/>
    </a:dk2>
    <a:lt2>
      <a:srgbClr val="BBD7F8"/>
    </a:lt2>
    <a:accent1>
      <a:srgbClr val="80B606"/>
    </a:accent1>
    <a:accent2>
      <a:srgbClr val="E29F1D"/>
    </a:accent2>
    <a:accent3>
      <a:srgbClr val="2397E2"/>
    </a:accent3>
    <a:accent4>
      <a:srgbClr val="35ACA2"/>
    </a:accent4>
    <a:accent5>
      <a:srgbClr val="5430BB"/>
    </a:accent5>
    <a:accent6>
      <a:srgbClr val="8D34E0"/>
    </a:accent6>
    <a:hlink>
      <a:srgbClr val="00B0F0"/>
    </a:hlink>
    <a:folHlink>
      <a:srgbClr val="0070C0"/>
    </a:folHlink>
  </a:clrScheme>
  <a:fontScheme name="Genesis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Genesis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70000"/>
              <a:satMod val="100000"/>
              <a:greenMod val="110000"/>
            </a:schemeClr>
          </a:gs>
          <a:gs pos="75000">
            <a:schemeClr val="phClr">
              <a:tint val="40000"/>
              <a:satMod val="150000"/>
              <a:redMod val="100000"/>
              <a:blueMod val="100000"/>
            </a:schemeClr>
          </a:gs>
          <a:gs pos="100000">
            <a:schemeClr val="phClr">
              <a:tint val="60000"/>
              <a:satMod val="120000"/>
              <a:redMod val="100000"/>
              <a:blueMod val="100000"/>
            </a:schemeClr>
          </a:gs>
        </a:gsLst>
        <a:path path="circle">
          <a:fillToRect l="25000" t="25000" r="5000" b="5000"/>
        </a:path>
      </a:gradFill>
      <a:gradFill rotWithShape="1">
        <a:gsLst>
          <a:gs pos="0">
            <a:schemeClr val="phClr">
              <a:tint val="50000"/>
              <a:shade val="100000"/>
              <a:alpha val="100000"/>
              <a:satMod val="150000"/>
            </a:schemeClr>
          </a:gs>
          <a:gs pos="40000">
            <a:schemeClr val="phClr">
              <a:tint val="70000"/>
              <a:shade val="100000"/>
              <a:alpha val="100000"/>
              <a:satMod val="150000"/>
            </a:schemeClr>
          </a:gs>
          <a:gs pos="100000">
            <a:schemeClr val="phClr">
              <a:shade val="90000"/>
              <a:satMod val="110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a:effectStyle>
      <a:effectStyle>
        <a:effectLst>
          <a:innerShdw blurRad="50800" dist="25400" dir="13500000">
            <a:srgbClr val="000000">
              <a:alpha val="75000"/>
            </a:srgbClr>
          </a:innerShdw>
          <a:reflection blurRad="101600" stA="40000" endPos="50000" dist="63500" dir="5400000" fadeDir="7200000" sy="-100000" kx="300000" rotWithShape="0"/>
        </a:effectLst>
        <a:scene3d>
          <a:camera prst="orthographicFront">
            <a:rot lat="0" lon="0" rev="0"/>
          </a:camera>
          <a:lightRig rig="chilly" dir="tr">
            <a:rot lat="0" lon="0" rev="1200000"/>
          </a:lightRig>
        </a:scene3d>
        <a:sp3d prstMaterial="plastic">
          <a:bevelT w="0" h="0"/>
        </a:sp3d>
      </a:effectStyle>
    </a:effectStyleLst>
    <a:bgFillStyleLst>
      <a:blipFill rotWithShape="1">
        <a:blip xmlns:r="http://schemas.openxmlformats.org/officeDocument/2006/relationships" r:embed="rId1"/>
        <a:stretch/>
      </a:blipFill>
      <a:blipFill rotWithShape="1">
        <a:blip xmlns:r="http://schemas.openxmlformats.org/officeDocument/2006/relationships" r:embed="rId2"/>
        <a:stretch/>
      </a:blipFill>
      <a:blipFill rotWithShape="1">
        <a:blip xmlns:r="http://schemas.openxmlformats.org/officeDocument/2006/relationships" r:embed="rId3"/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29029</TotalTime>
  <Words>1159</Words>
  <Application>Microsoft Macintosh PowerPoint</Application>
  <PresentationFormat>On-screen Show (4:3)</PresentationFormat>
  <Paragraphs>104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Genesis</vt:lpstr>
      <vt:lpstr>Temporal Changes in Life Expectancy in HIV-positive individuals in North America</vt:lpstr>
      <vt:lpstr>Background</vt:lpstr>
      <vt:lpstr>Objective</vt:lpstr>
      <vt:lpstr>NA-ACCORD</vt:lpstr>
      <vt:lpstr>Person-time and deaths</vt:lpstr>
      <vt:lpstr>Abridged life tables</vt:lpstr>
      <vt:lpstr>Overall sample selection</vt:lpstr>
      <vt:lpstr>Deaths and person-years</vt:lpstr>
      <vt:lpstr>Age-specific death rates, 1996-2007</vt:lpstr>
      <vt:lpstr>Temporal changes in life expectancy,1996-2007</vt:lpstr>
      <vt:lpstr>Life expectancy by sex, 1996-2007</vt:lpstr>
      <vt:lpstr>Life expectancy by race, 1996-2007</vt:lpstr>
      <vt:lpstr>Life expectancy by transmission group (1996-2007)</vt:lpstr>
      <vt:lpstr>Life expectancy by CD4 category (1996-2007)</vt:lpstr>
      <vt:lpstr>Loss to follow-up</vt:lpstr>
      <vt:lpstr>Limitations</vt:lpstr>
      <vt:lpstr>Conclusions</vt:lpstr>
      <vt:lpstr>Acknowledgments</vt:lpstr>
    </vt:vector>
  </TitlesOfParts>
  <Company>UWMC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 Data Analysis –  Multiple Imputation</dc:title>
  <dc:creator>myfan</dc:creator>
  <cp:lastModifiedBy>Robert Hogg</cp:lastModifiedBy>
  <cp:revision>842</cp:revision>
  <dcterms:created xsi:type="dcterms:W3CDTF">2008-04-18T22:26:24Z</dcterms:created>
  <dcterms:modified xsi:type="dcterms:W3CDTF">2012-03-08T16:21:14Z</dcterms:modified>
</cp:coreProperties>
</file>