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sldIdLst>
    <p:sldId id="256" r:id="rId2"/>
    <p:sldId id="257" r:id="rId3"/>
    <p:sldId id="275" r:id="rId4"/>
    <p:sldId id="276" r:id="rId5"/>
    <p:sldId id="258" r:id="rId6"/>
    <p:sldId id="277" r:id="rId7"/>
    <p:sldId id="278" r:id="rId8"/>
    <p:sldId id="279" r:id="rId9"/>
    <p:sldId id="280" r:id="rId10"/>
    <p:sldId id="281" r:id="rId11"/>
    <p:sldId id="282" r:id="rId12"/>
    <p:sldId id="284" r:id="rId13"/>
    <p:sldId id="283" r:id="rId14"/>
    <p:sldId id="287" r:id="rId15"/>
    <p:sldId id="286" r:id="rId16"/>
    <p:sldId id="271" r:id="rId17"/>
  </p:sldIdLst>
  <p:sldSz cx="9144000" cy="6858000" type="screen4x3"/>
  <p:notesSz cx="6997700" cy="9271000"/>
  <p:defaultTextStyle>
    <a:defPPr>
      <a:defRPr lang="en-US"/>
    </a:defPPr>
    <a:lvl1pPr algn="l" rtl="0" fontAlgn="base">
      <a:spcBef>
        <a:spcPct val="0"/>
      </a:spcBef>
      <a:spcAft>
        <a:spcPct val="0"/>
      </a:spcAft>
      <a:defRPr sz="3000" kern="1200">
        <a:solidFill>
          <a:schemeClr val="tx1"/>
        </a:solidFill>
        <a:latin typeface="Arial" charset="0"/>
        <a:ea typeface="+mn-ea"/>
        <a:cs typeface="+mn-cs"/>
      </a:defRPr>
    </a:lvl1pPr>
    <a:lvl2pPr marL="457200" algn="l" rtl="0" fontAlgn="base">
      <a:spcBef>
        <a:spcPct val="0"/>
      </a:spcBef>
      <a:spcAft>
        <a:spcPct val="0"/>
      </a:spcAft>
      <a:defRPr sz="3000" kern="1200">
        <a:solidFill>
          <a:schemeClr val="tx1"/>
        </a:solidFill>
        <a:latin typeface="Arial" charset="0"/>
        <a:ea typeface="+mn-ea"/>
        <a:cs typeface="+mn-cs"/>
      </a:defRPr>
    </a:lvl2pPr>
    <a:lvl3pPr marL="914400" algn="l" rtl="0" fontAlgn="base">
      <a:spcBef>
        <a:spcPct val="0"/>
      </a:spcBef>
      <a:spcAft>
        <a:spcPct val="0"/>
      </a:spcAft>
      <a:defRPr sz="3000" kern="1200">
        <a:solidFill>
          <a:schemeClr val="tx1"/>
        </a:solidFill>
        <a:latin typeface="Arial" charset="0"/>
        <a:ea typeface="+mn-ea"/>
        <a:cs typeface="+mn-cs"/>
      </a:defRPr>
    </a:lvl3pPr>
    <a:lvl4pPr marL="1371600" algn="l" rtl="0" fontAlgn="base">
      <a:spcBef>
        <a:spcPct val="0"/>
      </a:spcBef>
      <a:spcAft>
        <a:spcPct val="0"/>
      </a:spcAft>
      <a:defRPr sz="3000" kern="1200">
        <a:solidFill>
          <a:schemeClr val="tx1"/>
        </a:solidFill>
        <a:latin typeface="Arial" charset="0"/>
        <a:ea typeface="+mn-ea"/>
        <a:cs typeface="+mn-cs"/>
      </a:defRPr>
    </a:lvl4pPr>
    <a:lvl5pPr marL="1828800" algn="l" rtl="0" fontAlgn="base">
      <a:spcBef>
        <a:spcPct val="0"/>
      </a:spcBef>
      <a:spcAft>
        <a:spcPct val="0"/>
      </a:spcAft>
      <a:defRPr sz="3000" kern="1200">
        <a:solidFill>
          <a:schemeClr val="tx1"/>
        </a:solidFill>
        <a:latin typeface="Arial" charset="0"/>
        <a:ea typeface="+mn-ea"/>
        <a:cs typeface="+mn-cs"/>
      </a:defRPr>
    </a:lvl5pPr>
    <a:lvl6pPr marL="2286000" algn="l" defTabSz="914400" rtl="0" eaLnBrk="1" latinLnBrk="0" hangingPunct="1">
      <a:defRPr sz="3000" kern="1200">
        <a:solidFill>
          <a:schemeClr val="tx1"/>
        </a:solidFill>
        <a:latin typeface="Arial" charset="0"/>
        <a:ea typeface="+mn-ea"/>
        <a:cs typeface="+mn-cs"/>
      </a:defRPr>
    </a:lvl6pPr>
    <a:lvl7pPr marL="2743200" algn="l" defTabSz="914400" rtl="0" eaLnBrk="1" latinLnBrk="0" hangingPunct="1">
      <a:defRPr sz="3000" kern="1200">
        <a:solidFill>
          <a:schemeClr val="tx1"/>
        </a:solidFill>
        <a:latin typeface="Arial" charset="0"/>
        <a:ea typeface="+mn-ea"/>
        <a:cs typeface="+mn-cs"/>
      </a:defRPr>
    </a:lvl7pPr>
    <a:lvl8pPr marL="3200400" algn="l" defTabSz="914400" rtl="0" eaLnBrk="1" latinLnBrk="0" hangingPunct="1">
      <a:defRPr sz="3000" kern="1200">
        <a:solidFill>
          <a:schemeClr val="tx1"/>
        </a:solidFill>
        <a:latin typeface="Arial" charset="0"/>
        <a:ea typeface="+mn-ea"/>
        <a:cs typeface="+mn-cs"/>
      </a:defRPr>
    </a:lvl8pPr>
    <a:lvl9pPr marL="3657600" algn="l" defTabSz="914400" rtl="0" eaLnBrk="1" latinLnBrk="0" hangingPunct="1">
      <a:defRPr sz="3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8" d="100"/>
          <a:sy n="118" d="100"/>
        </p:scale>
        <p:origin x="-88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2771"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89ACFBB2-5C23-4B8A-9258-1FC0BF29F2DE}" type="datetimeFigureOut">
              <a:rPr lang="en-US"/>
              <a:pPr>
                <a:defRPr/>
              </a:pPr>
              <a:t>1/28/2009</a:t>
            </a:fld>
            <a:endParaRPr lang="en-US"/>
          </a:p>
        </p:txBody>
      </p:sp>
      <p:sp>
        <p:nvSpPr>
          <p:cNvPr id="14340" name="Rectangle 4"/>
          <p:cNvSpPr>
            <a:spLocks noGrp="1" noRo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700088" y="4403725"/>
            <a:ext cx="5597525" cy="4171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0" y="88058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2775" name="Rectangle 7"/>
          <p:cNvSpPr>
            <a:spLocks noGrp="1" noChangeArrowheads="1"/>
          </p:cNvSpPr>
          <p:nvPr>
            <p:ph type="sldNum" sz="quarter" idx="5"/>
          </p:nvPr>
        </p:nvSpPr>
        <p:spPr bwMode="auto">
          <a:xfrm>
            <a:off x="3963988" y="88058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CBAB279-CEB4-474D-91BF-3AD67B988B7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rrowheads="1" noTextEdit="1"/>
          </p:cNvSpPr>
          <p:nvPr>
            <p:ph type="sldImg"/>
          </p:nvPr>
        </p:nvSpPr>
        <p:spPr>
          <a:xfrm>
            <a:off x="1185863" y="700088"/>
            <a:ext cx="4632325" cy="3475037"/>
          </a:xfrm>
          <a:ln/>
        </p:spPr>
      </p:sp>
      <p:sp>
        <p:nvSpPr>
          <p:cNvPr id="19458" name="Rectangle 3"/>
          <p:cNvSpPr>
            <a:spLocks noGrp="1" noChangeArrowheads="1"/>
          </p:cNvSpPr>
          <p:nvPr>
            <p:ph type="body" idx="1"/>
          </p:nvPr>
        </p:nvSpPr>
        <p:spPr>
          <a:xfrm>
            <a:off x="1046163" y="4402138"/>
            <a:ext cx="4779962" cy="4168775"/>
          </a:xfrm>
          <a:noFill/>
          <a:ln/>
        </p:spPr>
        <p:txBody>
          <a:bodyPr lIns="90917" tIns="45458" rIns="90917" bIns="45458"/>
          <a:lstStyle/>
          <a:p>
            <a:pPr eaLnBrk="1" hangingPunct="1"/>
            <a:r>
              <a:rPr lang="en-US" b="1" u="sng" smtClean="0"/>
              <a:t>Key Point:</a:t>
            </a:r>
          </a:p>
          <a:p>
            <a:pPr eaLnBrk="1" hangingPunct="1">
              <a:spcBef>
                <a:spcPct val="50000"/>
              </a:spcBef>
            </a:pPr>
            <a:r>
              <a:rPr lang="en-US" b="1" smtClean="0"/>
              <a:t>Several different atherogenic lipoproteins can carry cholesterol.</a:t>
            </a:r>
            <a:r>
              <a:rPr lang="en-US" b="1" baseline="30000" smtClean="0"/>
              <a:t>1</a:t>
            </a:r>
            <a:endParaRPr lang="en-US" b="1" smtClean="0"/>
          </a:p>
          <a:p>
            <a:pPr eaLnBrk="1" hangingPunct="1">
              <a:spcBef>
                <a:spcPct val="50000"/>
              </a:spcBef>
            </a:pPr>
            <a:endParaRPr lang="en-US" b="1" smtClean="0"/>
          </a:p>
          <a:p>
            <a:pPr eaLnBrk="1" hangingPunct="1">
              <a:spcBef>
                <a:spcPct val="50000"/>
              </a:spcBef>
            </a:pPr>
            <a:r>
              <a:rPr lang="en-US" b="1" u="sng" smtClean="0"/>
              <a:t>Reference:</a:t>
            </a:r>
          </a:p>
          <a:p>
            <a:pPr eaLnBrk="1" hangingPunct="1">
              <a:spcBef>
                <a:spcPct val="50000"/>
              </a:spcBef>
            </a:pPr>
            <a:r>
              <a:rPr lang="en-US" b="1" smtClean="0"/>
              <a:t>1. </a:t>
            </a:r>
            <a:r>
              <a:rPr lang="en-US" smtClean="0"/>
              <a:t>Segrest JP, Garber DW, Brouillette CG, Harvey SC, Anantharamaiah GM. The amphipathic alpha helix: a multifunctional structural motif in plasma apolipoproteins. </a:t>
            </a:r>
            <a:r>
              <a:rPr lang="en-US" i="1" smtClean="0"/>
              <a:t>Adv Protein Chem</a:t>
            </a:r>
            <a:r>
              <a:rPr lang="en-US" smtClean="0"/>
              <a:t>. 1994;45:303</a:t>
            </a:r>
            <a:r>
              <a:rPr lang="en-US" smtClean="0">
                <a:latin typeface="Arial" charset="0"/>
              </a:rPr>
              <a:t>–</a:t>
            </a:r>
            <a:r>
              <a:rPr lang="en-US" smtClean="0"/>
              <a:t>369.</a:t>
            </a:r>
            <a:r>
              <a:rPr lang="en-US" b="1" smtClean="0"/>
              <a:t>  </a:t>
            </a:r>
          </a:p>
          <a:p>
            <a:pPr eaLnBrk="1" hangingPunct="1">
              <a:spcBef>
                <a:spcPct val="50000"/>
              </a:spcBef>
            </a:pPr>
            <a:endParaRPr lang="en-US" b="1"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339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0" name="Rectangle 4"/>
          <p:cNvSpPr>
            <a:spLocks noChangeArrowheads="1"/>
          </p:cNvSpPr>
          <p:nvPr userDrawn="1"/>
        </p:nvSpPr>
        <p:spPr bwMode="auto">
          <a:xfrm>
            <a:off x="0" y="6243638"/>
            <a:ext cx="9144000" cy="438150"/>
          </a:xfrm>
          <a:prstGeom prst="rect">
            <a:avLst/>
          </a:prstGeom>
          <a:gradFill rotWithShape="1">
            <a:gsLst>
              <a:gs pos="0">
                <a:srgbClr val="003399">
                  <a:alpha val="0"/>
                </a:srgbClr>
              </a:gs>
              <a:gs pos="100000">
                <a:srgbClr val="003399">
                  <a:gamma/>
                  <a:tint val="0"/>
                  <a:invGamma/>
                </a:srgbClr>
              </a:gs>
            </a:gsLst>
            <a:lin ang="0" scaled="1"/>
          </a:gradFill>
          <a:ln w="9525">
            <a:noFill/>
            <a:miter lim="800000"/>
            <a:headEnd/>
            <a:tailEnd/>
          </a:ln>
          <a:effectLst/>
        </p:spPr>
        <p:txBody>
          <a:bodyPr wrap="none" anchor="ctr"/>
          <a:lstStyle/>
          <a:p>
            <a:pPr>
              <a:defRPr/>
            </a:pPr>
            <a:endParaRPr lang="en-US"/>
          </a:p>
        </p:txBody>
      </p:sp>
      <p:pic>
        <p:nvPicPr>
          <p:cNvPr id="1029" name="Picture 5" descr="insight_masterFLAT"/>
          <p:cNvPicPr>
            <a:picLocks noChangeAspect="1" noChangeArrowheads="1"/>
          </p:cNvPicPr>
          <p:nvPr userDrawn="1"/>
        </p:nvPicPr>
        <p:blipFill>
          <a:blip r:embed="rId14"/>
          <a:srcRect/>
          <a:stretch>
            <a:fillRect/>
          </a:stretch>
        </p:blipFill>
        <p:spPr bwMode="auto">
          <a:xfrm>
            <a:off x="7848600" y="6272213"/>
            <a:ext cx="968375" cy="382587"/>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xStyles>
    <p:titleStyle>
      <a:lvl1pPr algn="ctr" rtl="0" eaLnBrk="0" fontAlgn="base" hangingPunct="0">
        <a:spcBef>
          <a:spcPct val="0"/>
        </a:spcBef>
        <a:spcAft>
          <a:spcPct val="0"/>
        </a:spcAft>
        <a:defRPr sz="4000" b="1">
          <a:solidFill>
            <a:srgbClr val="FFFF00"/>
          </a:solidFill>
          <a:latin typeface="+mj-lt"/>
          <a:ea typeface="+mj-ea"/>
          <a:cs typeface="+mj-cs"/>
        </a:defRPr>
      </a:lvl1pPr>
      <a:lvl2pPr algn="ctr" rtl="0" eaLnBrk="0" fontAlgn="base" hangingPunct="0">
        <a:spcBef>
          <a:spcPct val="0"/>
        </a:spcBef>
        <a:spcAft>
          <a:spcPct val="0"/>
        </a:spcAft>
        <a:defRPr sz="4000" b="1">
          <a:solidFill>
            <a:srgbClr val="FFFF00"/>
          </a:solidFill>
          <a:latin typeface="Arial" charset="0"/>
        </a:defRPr>
      </a:lvl2pPr>
      <a:lvl3pPr algn="ctr" rtl="0" eaLnBrk="0" fontAlgn="base" hangingPunct="0">
        <a:spcBef>
          <a:spcPct val="0"/>
        </a:spcBef>
        <a:spcAft>
          <a:spcPct val="0"/>
        </a:spcAft>
        <a:defRPr sz="4000" b="1">
          <a:solidFill>
            <a:srgbClr val="FFFF00"/>
          </a:solidFill>
          <a:latin typeface="Arial" charset="0"/>
        </a:defRPr>
      </a:lvl3pPr>
      <a:lvl4pPr algn="ctr" rtl="0" eaLnBrk="0" fontAlgn="base" hangingPunct="0">
        <a:spcBef>
          <a:spcPct val="0"/>
        </a:spcBef>
        <a:spcAft>
          <a:spcPct val="0"/>
        </a:spcAft>
        <a:defRPr sz="4000" b="1">
          <a:solidFill>
            <a:srgbClr val="FFFF00"/>
          </a:solidFill>
          <a:latin typeface="Arial" charset="0"/>
        </a:defRPr>
      </a:lvl4pPr>
      <a:lvl5pPr algn="ctr" rtl="0" eaLnBrk="0" fontAlgn="base" hangingPunct="0">
        <a:spcBef>
          <a:spcPct val="0"/>
        </a:spcBef>
        <a:spcAft>
          <a:spcPct val="0"/>
        </a:spcAft>
        <a:defRPr sz="4000" b="1">
          <a:solidFill>
            <a:srgbClr val="FFFF00"/>
          </a:solidFill>
          <a:latin typeface="Arial" charset="0"/>
        </a:defRPr>
      </a:lvl5pPr>
      <a:lvl6pPr marL="457200" algn="ctr" rtl="0" fontAlgn="base">
        <a:spcBef>
          <a:spcPct val="0"/>
        </a:spcBef>
        <a:spcAft>
          <a:spcPct val="0"/>
        </a:spcAft>
        <a:defRPr sz="4000" b="1">
          <a:solidFill>
            <a:srgbClr val="FFFF00"/>
          </a:solidFill>
          <a:latin typeface="Arial" charset="0"/>
        </a:defRPr>
      </a:lvl6pPr>
      <a:lvl7pPr marL="914400" algn="ctr" rtl="0" fontAlgn="base">
        <a:spcBef>
          <a:spcPct val="0"/>
        </a:spcBef>
        <a:spcAft>
          <a:spcPct val="0"/>
        </a:spcAft>
        <a:defRPr sz="4000" b="1">
          <a:solidFill>
            <a:srgbClr val="FFFF00"/>
          </a:solidFill>
          <a:latin typeface="Arial" charset="0"/>
        </a:defRPr>
      </a:lvl7pPr>
      <a:lvl8pPr marL="1371600" algn="ctr" rtl="0" fontAlgn="base">
        <a:spcBef>
          <a:spcPct val="0"/>
        </a:spcBef>
        <a:spcAft>
          <a:spcPct val="0"/>
        </a:spcAft>
        <a:defRPr sz="4000" b="1">
          <a:solidFill>
            <a:srgbClr val="FFFF00"/>
          </a:solidFill>
          <a:latin typeface="Arial" charset="0"/>
        </a:defRPr>
      </a:lvl8pPr>
      <a:lvl9pPr marL="1828800" algn="ctr" rtl="0" fontAlgn="base">
        <a:spcBef>
          <a:spcPct val="0"/>
        </a:spcBef>
        <a:spcAft>
          <a:spcPct val="0"/>
        </a:spcAft>
        <a:defRPr sz="4000" b="1">
          <a:solidFill>
            <a:srgbClr val="FFFF00"/>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idx="4294967295"/>
          </p:nvPr>
        </p:nvSpPr>
        <p:spPr>
          <a:xfrm>
            <a:off x="0" y="2130425"/>
            <a:ext cx="9144000" cy="1470025"/>
          </a:xfrm>
        </p:spPr>
        <p:txBody>
          <a:bodyPr/>
          <a:lstStyle/>
          <a:p>
            <a:pPr eaLnBrk="1" hangingPunct="1"/>
            <a:r>
              <a:rPr lang="en-US" sz="2500" smtClean="0"/>
              <a:t>HDL Particles but not LDL Particles Predict </a:t>
            </a:r>
            <a:br>
              <a:rPr lang="en-US" sz="2500" smtClean="0"/>
            </a:br>
            <a:r>
              <a:rPr lang="en-US" sz="2500" smtClean="0"/>
              <a:t>Cardiovascular Disease Events in HIV Patients:</a:t>
            </a:r>
            <a:br>
              <a:rPr lang="en-US" sz="2500" smtClean="0"/>
            </a:br>
            <a:r>
              <a:rPr lang="en-US" sz="2000" smtClean="0"/>
              <a:t>Results from Strategies for Management of ART Study (SMART)</a:t>
            </a:r>
            <a:endParaRPr lang="en-US" sz="2000" b="0" smtClean="0"/>
          </a:p>
        </p:txBody>
      </p:sp>
      <p:sp>
        <p:nvSpPr>
          <p:cNvPr id="15362" name="Subtitle 2"/>
          <p:cNvSpPr>
            <a:spLocks noGrp="1"/>
          </p:cNvSpPr>
          <p:nvPr>
            <p:ph type="subTitle" idx="4294967295"/>
          </p:nvPr>
        </p:nvSpPr>
        <p:spPr>
          <a:xfrm>
            <a:off x="1371600" y="4343400"/>
            <a:ext cx="6400800" cy="1295400"/>
          </a:xfrm>
        </p:spPr>
        <p:txBody>
          <a:bodyPr/>
          <a:lstStyle/>
          <a:p>
            <a:pPr marL="0" indent="0" algn="ctr" eaLnBrk="1" hangingPunct="1">
              <a:lnSpc>
                <a:spcPct val="90000"/>
              </a:lnSpc>
              <a:buFontTx/>
              <a:buNone/>
            </a:pPr>
            <a:r>
              <a:rPr lang="en-US" sz="2000" smtClean="0">
                <a:solidFill>
                  <a:srgbClr val="FFFFFF"/>
                </a:solidFill>
              </a:rPr>
              <a:t>Daniel A Duprez, MD, PhD</a:t>
            </a:r>
          </a:p>
          <a:p>
            <a:pPr marL="0" indent="0" algn="ctr" eaLnBrk="1" hangingPunct="1">
              <a:lnSpc>
                <a:spcPct val="90000"/>
              </a:lnSpc>
              <a:buFontTx/>
              <a:buNone/>
            </a:pPr>
            <a:r>
              <a:rPr lang="en-US" sz="2000" smtClean="0">
                <a:solidFill>
                  <a:srgbClr val="FFFFFF"/>
                </a:solidFill>
              </a:rPr>
              <a:t>On behalf of the SMART/INSIGHT Group</a:t>
            </a:r>
          </a:p>
          <a:p>
            <a:pPr marL="0" indent="0" algn="ctr" eaLnBrk="1" hangingPunct="1">
              <a:lnSpc>
                <a:spcPct val="90000"/>
              </a:lnSpc>
              <a:buFontTx/>
              <a:buNone/>
            </a:pPr>
            <a:r>
              <a:rPr lang="en-US" sz="2000" smtClean="0">
                <a:solidFill>
                  <a:srgbClr val="FFFFFF"/>
                </a:solidFill>
              </a:rPr>
              <a:t>University of Minnesota</a:t>
            </a:r>
          </a:p>
        </p:txBody>
      </p:sp>
      <p:cxnSp>
        <p:nvCxnSpPr>
          <p:cNvPr id="5" name="Straight Connector 4"/>
          <p:cNvCxnSpPr/>
          <p:nvPr/>
        </p:nvCxnSpPr>
        <p:spPr>
          <a:xfrm>
            <a:off x="0" y="3810000"/>
            <a:ext cx="91440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r>
              <a:rPr lang="en-US" sz="2800" smtClean="0"/>
              <a:t>CVD Event Type and SMART CVD Outcome</a:t>
            </a:r>
          </a:p>
        </p:txBody>
      </p:sp>
      <p:sp>
        <p:nvSpPr>
          <p:cNvPr id="26626" name="Rectangle 3"/>
          <p:cNvSpPr>
            <a:spLocks noGrp="1" noChangeArrowheads="1"/>
          </p:cNvSpPr>
          <p:nvPr>
            <p:ph type="body" idx="1"/>
          </p:nvPr>
        </p:nvSpPr>
        <p:spPr>
          <a:xfrm>
            <a:off x="457200" y="1600200"/>
            <a:ext cx="8429625" cy="4525963"/>
          </a:xfrm>
        </p:spPr>
        <p:txBody>
          <a:bodyPr/>
          <a:lstStyle/>
          <a:p>
            <a:pPr>
              <a:lnSpc>
                <a:spcPct val="80000"/>
              </a:lnSpc>
              <a:buFontTx/>
              <a:buNone/>
            </a:pPr>
            <a:r>
              <a:rPr lang="en-US" sz="2400" smtClean="0"/>
              <a:t>   </a:t>
            </a:r>
            <a:r>
              <a:rPr lang="en-US" sz="2400" smtClean="0">
                <a:solidFill>
                  <a:schemeClr val="tx1"/>
                </a:solidFill>
              </a:rPr>
              <a:t>Type 						    Number</a:t>
            </a:r>
          </a:p>
          <a:p>
            <a:pPr>
              <a:lnSpc>
                <a:spcPct val="80000"/>
              </a:lnSpc>
              <a:buFontTx/>
              <a:buNone/>
            </a:pPr>
            <a:endParaRPr lang="en-US" sz="2400" smtClean="0">
              <a:solidFill>
                <a:schemeClr val="tx1"/>
              </a:solidFill>
            </a:endParaRPr>
          </a:p>
          <a:p>
            <a:pPr>
              <a:lnSpc>
                <a:spcPct val="80000"/>
              </a:lnSpc>
              <a:buFontTx/>
              <a:buChar char="-"/>
            </a:pPr>
            <a:r>
              <a:rPr lang="en-US" sz="2000" smtClean="0">
                <a:solidFill>
                  <a:schemeClr val="tx1"/>
                </a:solidFill>
              </a:rPr>
              <a:t>Non-fatal CHD				                    124</a:t>
            </a:r>
          </a:p>
          <a:p>
            <a:pPr>
              <a:lnSpc>
                <a:spcPct val="80000"/>
              </a:lnSpc>
              <a:buFontTx/>
              <a:buNone/>
            </a:pPr>
            <a:r>
              <a:rPr lang="en-US" sz="2400" smtClean="0">
                <a:solidFill>
                  <a:schemeClr val="tx1"/>
                </a:solidFill>
              </a:rPr>
              <a:t>	</a:t>
            </a:r>
            <a:r>
              <a:rPr lang="en-US" sz="1600" smtClean="0">
                <a:solidFill>
                  <a:schemeClr val="tx1"/>
                </a:solidFill>
              </a:rPr>
              <a:t>Clinical MI, Silent MI, CABG, PCI, CAD requiring medical therapy</a:t>
            </a:r>
            <a:r>
              <a:rPr lang="en-US" sz="2400" smtClean="0">
                <a:solidFill>
                  <a:schemeClr val="tx1"/>
                </a:solidFill>
              </a:rPr>
              <a:t> </a:t>
            </a:r>
          </a:p>
          <a:p>
            <a:pPr>
              <a:lnSpc>
                <a:spcPct val="80000"/>
              </a:lnSpc>
              <a:buFontTx/>
              <a:buNone/>
            </a:pPr>
            <a:endParaRPr lang="en-US" sz="2400" smtClean="0">
              <a:solidFill>
                <a:schemeClr val="tx1"/>
              </a:solidFill>
            </a:endParaRPr>
          </a:p>
          <a:p>
            <a:pPr>
              <a:lnSpc>
                <a:spcPct val="80000"/>
              </a:lnSpc>
              <a:buFontTx/>
              <a:buChar char="-"/>
            </a:pPr>
            <a:r>
              <a:rPr lang="en-US" sz="2000" smtClean="0">
                <a:solidFill>
                  <a:schemeClr val="tx1"/>
                </a:solidFill>
              </a:rPr>
              <a:t>Non-fatal Atherosclerotic non-CHD                                        62</a:t>
            </a:r>
          </a:p>
          <a:p>
            <a:pPr>
              <a:lnSpc>
                <a:spcPct val="80000"/>
              </a:lnSpc>
              <a:buFontTx/>
              <a:buNone/>
            </a:pPr>
            <a:r>
              <a:rPr lang="en-US" sz="2000" smtClean="0">
                <a:solidFill>
                  <a:schemeClr val="tx1"/>
                </a:solidFill>
              </a:rPr>
              <a:t>	</a:t>
            </a:r>
            <a:r>
              <a:rPr lang="en-US" sz="1600" smtClean="0">
                <a:solidFill>
                  <a:schemeClr val="tx1"/>
                </a:solidFill>
              </a:rPr>
              <a:t>Stroke, Peripheral Arterial Disease</a:t>
            </a:r>
          </a:p>
          <a:p>
            <a:pPr>
              <a:lnSpc>
                <a:spcPct val="80000"/>
              </a:lnSpc>
              <a:buFontTx/>
              <a:buNone/>
            </a:pPr>
            <a:endParaRPr lang="en-US" sz="1600" smtClean="0">
              <a:solidFill>
                <a:schemeClr val="tx1"/>
              </a:solidFill>
            </a:endParaRPr>
          </a:p>
          <a:p>
            <a:pPr>
              <a:lnSpc>
                <a:spcPct val="80000"/>
              </a:lnSpc>
              <a:buFontTx/>
              <a:buChar char="-"/>
            </a:pPr>
            <a:r>
              <a:rPr lang="en-US" sz="2000" smtClean="0">
                <a:solidFill>
                  <a:schemeClr val="tx1"/>
                </a:solidFill>
              </a:rPr>
              <a:t>Non-fatal CHF				                      26</a:t>
            </a:r>
          </a:p>
          <a:p>
            <a:pPr>
              <a:lnSpc>
                <a:spcPct val="80000"/>
              </a:lnSpc>
              <a:buFontTx/>
              <a:buChar char="-"/>
            </a:pPr>
            <a:endParaRPr lang="en-US" sz="2000" smtClean="0">
              <a:solidFill>
                <a:schemeClr val="tx1"/>
              </a:solidFill>
            </a:endParaRPr>
          </a:p>
          <a:p>
            <a:pPr>
              <a:lnSpc>
                <a:spcPct val="80000"/>
              </a:lnSpc>
              <a:buFontTx/>
              <a:buChar char="-"/>
            </a:pPr>
            <a:r>
              <a:rPr lang="en-US" sz="2000" smtClean="0">
                <a:solidFill>
                  <a:schemeClr val="tx1"/>
                </a:solidFill>
              </a:rPr>
              <a:t>Fatal CVD						         36</a:t>
            </a:r>
          </a:p>
          <a:p>
            <a:pPr>
              <a:lnSpc>
                <a:spcPct val="80000"/>
              </a:lnSpc>
              <a:buFontTx/>
              <a:buNone/>
            </a:pPr>
            <a:r>
              <a:rPr lang="en-US" sz="2000" smtClean="0">
                <a:solidFill>
                  <a:schemeClr val="tx1"/>
                </a:solidFill>
              </a:rPr>
              <a:t>	</a:t>
            </a:r>
            <a:r>
              <a:rPr lang="en-US" sz="1600" smtClean="0">
                <a:solidFill>
                  <a:schemeClr val="tx1"/>
                </a:solidFill>
              </a:rPr>
              <a:t>CVD or unwitnessed death</a:t>
            </a:r>
            <a:r>
              <a:rPr lang="en-US" sz="2000" smtClean="0">
                <a:solidFill>
                  <a:schemeClr val="tx1"/>
                </a:solidFill>
              </a:rPr>
              <a:t>					</a:t>
            </a:r>
            <a:r>
              <a:rPr lang="en-US" sz="2000" smtClean="0"/>
              <a:t>                                               				 </a:t>
            </a:r>
          </a:p>
          <a:p>
            <a:pPr>
              <a:lnSpc>
                <a:spcPct val="80000"/>
              </a:lnSpc>
              <a:buFontTx/>
              <a:buNone/>
            </a:pPr>
            <a:r>
              <a:rPr lang="en-US" sz="2000" smtClean="0"/>
              <a:t>	</a:t>
            </a:r>
          </a:p>
          <a:p>
            <a:pPr>
              <a:lnSpc>
                <a:spcPct val="80000"/>
              </a:lnSpc>
              <a:buFontTx/>
              <a:buChar char="-"/>
            </a:pPr>
            <a:endParaRPr lang="en-US" sz="2400" smtClean="0"/>
          </a:p>
        </p:txBody>
      </p:sp>
      <p:cxnSp>
        <p:nvCxnSpPr>
          <p:cNvPr id="4" name="Straight Connector 3"/>
          <p:cNvCxnSpPr/>
          <p:nvPr/>
        </p:nvCxnSpPr>
        <p:spPr>
          <a:xfrm>
            <a:off x="0" y="1219200"/>
            <a:ext cx="91440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628" name="Line 5"/>
          <p:cNvSpPr>
            <a:spLocks noChangeShapeType="1"/>
          </p:cNvSpPr>
          <p:nvPr/>
        </p:nvSpPr>
        <p:spPr bwMode="auto">
          <a:xfrm>
            <a:off x="838200" y="1981200"/>
            <a:ext cx="609600" cy="0"/>
          </a:xfrm>
          <a:prstGeom prst="line">
            <a:avLst/>
          </a:prstGeom>
          <a:noFill/>
          <a:ln w="9525">
            <a:solidFill>
              <a:schemeClr val="tx1"/>
            </a:solidFill>
            <a:round/>
            <a:headEnd/>
            <a:tailEnd/>
          </a:ln>
        </p:spPr>
        <p:txBody>
          <a:bodyPr/>
          <a:lstStyle/>
          <a:p>
            <a:endParaRPr lang="en-US"/>
          </a:p>
        </p:txBody>
      </p:sp>
      <p:sp>
        <p:nvSpPr>
          <p:cNvPr id="26629" name="Line 6"/>
          <p:cNvSpPr>
            <a:spLocks noChangeShapeType="1"/>
          </p:cNvSpPr>
          <p:nvPr/>
        </p:nvSpPr>
        <p:spPr bwMode="auto">
          <a:xfrm>
            <a:off x="7315200" y="1981200"/>
            <a:ext cx="10668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457200" y="274638"/>
            <a:ext cx="8229600" cy="868362"/>
          </a:xfrm>
        </p:spPr>
        <p:txBody>
          <a:bodyPr/>
          <a:lstStyle/>
          <a:p>
            <a:r>
              <a:rPr lang="en-US" sz="2800" smtClean="0"/>
              <a:t>CVD Event Type and Baseline Lipid Particles</a:t>
            </a:r>
          </a:p>
        </p:txBody>
      </p:sp>
      <p:graphicFrame>
        <p:nvGraphicFramePr>
          <p:cNvPr id="39939" name="Group 3"/>
          <p:cNvGraphicFramePr>
            <a:graphicFrameLocks noGrp="1"/>
          </p:cNvGraphicFramePr>
          <p:nvPr>
            <p:ph idx="1"/>
          </p:nvPr>
        </p:nvGraphicFramePr>
        <p:xfrm>
          <a:off x="485775" y="1076325"/>
          <a:ext cx="8297863" cy="5011738"/>
        </p:xfrm>
        <a:graphic>
          <a:graphicData uri="http://schemas.openxmlformats.org/drawingml/2006/table">
            <a:tbl>
              <a:tblPr/>
              <a:tblGrid>
                <a:gridCol w="4019550"/>
                <a:gridCol w="1123950"/>
                <a:gridCol w="2124075"/>
                <a:gridCol w="1030288"/>
              </a:tblGrid>
              <a:tr h="3683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folHlink"/>
                          </a:solidFill>
                          <a:effectLst/>
                          <a:latin typeface="Arial" charset="0"/>
                        </a:rPr>
                        <a:t>CVD Event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folHlink"/>
                          </a:solidFill>
                          <a:effectLst/>
                          <a:latin typeface="Arial" charset="0"/>
                        </a:rPr>
                        <a:t>N Cases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folHlink"/>
                          </a:solidFill>
                          <a:effectLst/>
                          <a:latin typeface="Arial" charset="0"/>
                        </a:rPr>
                        <a:t>Unadj. OR (4</a:t>
                      </a:r>
                      <a:r>
                        <a:rPr kumimoji="0" lang="en-US" sz="1400" b="1" i="0" u="none" strike="noStrike" cap="none" normalizeH="0" baseline="30000" smtClean="0">
                          <a:ln>
                            <a:noFill/>
                          </a:ln>
                          <a:solidFill>
                            <a:schemeClr val="folHlink"/>
                          </a:solidFill>
                          <a:effectLst/>
                          <a:latin typeface="Arial" charset="0"/>
                        </a:rPr>
                        <a:t>th</a:t>
                      </a:r>
                      <a:r>
                        <a:rPr kumimoji="0" lang="en-US" sz="1400" b="1" i="0" u="none" strike="noStrike" cap="none" normalizeH="0" baseline="0" smtClean="0">
                          <a:ln>
                            <a:noFill/>
                          </a:ln>
                          <a:solidFill>
                            <a:schemeClr val="folHlink"/>
                          </a:solidFill>
                          <a:effectLst/>
                          <a:latin typeface="Arial" charset="0"/>
                        </a:rPr>
                        <a:t>/1</a:t>
                      </a:r>
                      <a:r>
                        <a:rPr kumimoji="0" lang="en-US" sz="1400" b="1" i="0" u="none" strike="noStrike" cap="none" normalizeH="0" baseline="30000" smtClean="0">
                          <a:ln>
                            <a:noFill/>
                          </a:ln>
                          <a:solidFill>
                            <a:schemeClr val="folHlink"/>
                          </a:solidFill>
                          <a:effectLst/>
                          <a:latin typeface="Arial" charset="0"/>
                        </a:rPr>
                        <a:t>st</a:t>
                      </a:r>
                      <a:r>
                        <a:rPr kumimoji="0" lang="en-US" sz="1400" b="1" i="0" u="none" strike="noStrike" cap="none" normalizeH="0" baseline="0" smtClean="0">
                          <a:ln>
                            <a:noFill/>
                          </a:ln>
                          <a:solidFill>
                            <a:schemeClr val="folHlink"/>
                          </a:solidFill>
                          <a:effectLst/>
                          <a:latin typeface="Arial" charset="0"/>
                        </a:rPr>
                        <a:t> 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folHlink"/>
                          </a:solidFill>
                          <a:effectLst/>
                          <a:latin typeface="Arial" charset="0"/>
                        </a:rPr>
                        <a:t>P-value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9900"/>
                          </a:solidFill>
                          <a:effectLst/>
                          <a:latin typeface="Arial" charset="0"/>
                        </a:rPr>
                        <a:t>Non-Fatal CHD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4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    Total VLDL-p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2.8 (1.3 – 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0.007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    Total LDL-p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2.0 (1.0 – 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    Small LDL-p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2.2 (1.1 – 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    Total HDL-p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0.4 (0.2 – 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0.006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9900"/>
                          </a:solidFill>
                          <a:effectLst/>
                          <a:latin typeface="Arial" charset="0"/>
                        </a:rPr>
                        <a:t>Non-Fatal Atherosclerotic CHD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bg1"/>
                          </a:solidFill>
                          <a:effectLst/>
                          <a:latin typeface="Arial" charset="0"/>
                        </a:rPr>
                        <a:t>    </a:t>
                      </a:r>
                      <a:r>
                        <a:rPr kumimoji="0" lang="en-US" sz="1400" b="0" i="0" u="none" strike="noStrike" cap="none" normalizeH="0" baseline="0" smtClean="0">
                          <a:ln>
                            <a:noFill/>
                          </a:ln>
                          <a:solidFill>
                            <a:schemeClr val="tx1"/>
                          </a:solidFill>
                          <a:effectLst/>
                          <a:latin typeface="Arial" charset="0"/>
                        </a:rPr>
                        <a:t>Total HDL-p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0.2 (0.1 – 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9900"/>
                          </a:solidFill>
                          <a:effectLst/>
                          <a:latin typeface="Arial" charset="0"/>
                        </a:rPr>
                        <a:t>Non-Fatal CHF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     Total HDL-p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1.1 (0.3 – 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9900"/>
                          </a:solidFill>
                          <a:effectLst/>
                          <a:latin typeface="Arial" charset="0"/>
                        </a:rPr>
                        <a:t>Fatal CVD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     Total HDL-p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0.3 (0.1 – 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4" name="Straight Connector 3"/>
          <p:cNvCxnSpPr/>
          <p:nvPr/>
        </p:nvCxnSpPr>
        <p:spPr>
          <a:xfrm>
            <a:off x="0" y="914400"/>
            <a:ext cx="91440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r>
              <a:rPr lang="en-US" sz="2800" smtClean="0"/>
              <a:t>HDL Particle Concentrations and Cardiovascular Disease</a:t>
            </a:r>
          </a:p>
        </p:txBody>
      </p:sp>
      <p:graphicFrame>
        <p:nvGraphicFramePr>
          <p:cNvPr id="43110" name="Group 102"/>
          <p:cNvGraphicFramePr>
            <a:graphicFrameLocks noGrp="1"/>
          </p:cNvGraphicFramePr>
          <p:nvPr/>
        </p:nvGraphicFramePr>
        <p:xfrm>
          <a:off x="265113" y="1905000"/>
          <a:ext cx="8743950" cy="3278188"/>
        </p:xfrm>
        <a:graphic>
          <a:graphicData uri="http://schemas.openxmlformats.org/drawingml/2006/table">
            <a:tbl>
              <a:tblPr/>
              <a:tblGrid>
                <a:gridCol w="2058987"/>
                <a:gridCol w="208280"/>
                <a:gridCol w="1779587"/>
                <a:gridCol w="208280"/>
                <a:gridCol w="1217612"/>
                <a:gridCol w="208280"/>
                <a:gridCol w="1655762"/>
                <a:gridCol w="208280"/>
                <a:gridCol w="1198562"/>
              </a:tblGrid>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Un-adjusted</a:t>
                      </a:r>
                    </a:p>
                  </a:txBody>
                  <a:tcPr horzOverflow="overflow">
                    <a:lnL>
                      <a:noFill/>
                    </a:lnL>
                    <a:lnR>
                      <a:noFill/>
                    </a:lnR>
                    <a:lnT cap="flat">
                      <a:noFill/>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Adjusted</a:t>
                      </a:r>
                    </a:p>
                  </a:txBody>
                  <a:tcPr horzOverflow="overflow">
                    <a:lnL>
                      <a:noFill/>
                    </a:lnL>
                    <a:lnR>
                      <a:noFill/>
                    </a:lnR>
                    <a:lnT cap="flat">
                      <a:noFill/>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ndParaRPr>
                    </a:p>
                  </a:txBody>
                  <a:tcPr horzOverflow="overflow">
                    <a:lnL>
                      <a:noFill/>
                    </a:lnL>
                    <a:lnR cap="flat">
                      <a:noFill/>
                    </a:lnR>
                    <a:lnT cap="flat">
                      <a:noFill/>
                    </a:lnT>
                    <a:lnB>
                      <a:noFill/>
                    </a:lnB>
                    <a:lnTlToBr>
                      <a:noFill/>
                    </a:lnTlToBr>
                    <a:lnBlToTr>
                      <a:noFill/>
                    </a:lnBlToTr>
                    <a:noFill/>
                  </a:tcPr>
                </a:tc>
              </a:tr>
              <a:tr h="598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HDL Particle (</a:t>
                      </a:r>
                      <a:r>
                        <a:rPr kumimoji="0" lang="el-GR" sz="2000" b="1" i="0" u="none" strike="noStrike" cap="none" normalizeH="0" baseline="0" smtClean="0">
                          <a:ln>
                            <a:noFill/>
                          </a:ln>
                          <a:solidFill>
                            <a:schemeClr val="tx1"/>
                          </a:solidFill>
                          <a:effectLst/>
                          <a:latin typeface="Arial" charset="0"/>
                          <a:cs typeface="Arial" charset="0"/>
                        </a:rPr>
                        <a:t>μ</a:t>
                      </a:r>
                      <a:r>
                        <a:rPr kumimoji="0" lang="en-US" sz="2000" b="1" i="0" u="none" strike="noStrike" cap="none" normalizeH="0" baseline="0" smtClean="0">
                          <a:ln>
                            <a:noFill/>
                          </a:ln>
                          <a:solidFill>
                            <a:schemeClr val="tx1"/>
                          </a:solidFill>
                          <a:effectLst/>
                          <a:latin typeface="Arial" charset="0"/>
                        </a:rPr>
                        <a:t>mol/L)</a:t>
                      </a:r>
                    </a:p>
                  </a:txBody>
                  <a:tcPr horzOverflow="overflow">
                    <a:lnL cap="flat">
                      <a:noFill/>
                    </a:lnL>
                    <a:lnR>
                      <a:noFill/>
                    </a:lnR>
                    <a:lnT>
                      <a:noFill/>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
                      </a:r>
                      <a:br>
                        <a:rPr kumimoji="0" lang="en-US" sz="2000" b="1" i="0" u="none" strike="noStrike" cap="none" normalizeH="0" baseline="0" smtClean="0">
                          <a:ln>
                            <a:noFill/>
                          </a:ln>
                          <a:solidFill>
                            <a:schemeClr val="tx1"/>
                          </a:solidFill>
                          <a:effectLst/>
                          <a:latin typeface="Arial" charset="0"/>
                        </a:rPr>
                      </a:br>
                      <a:r>
                        <a:rPr kumimoji="0" lang="en-US" sz="2000" b="1" i="0" u="none" strike="noStrike" cap="none" normalizeH="0" baseline="0" smtClean="0">
                          <a:ln>
                            <a:noFill/>
                          </a:ln>
                          <a:solidFill>
                            <a:schemeClr val="tx1"/>
                          </a:solidFill>
                          <a:effectLst/>
                          <a:latin typeface="Arial" charset="0"/>
                        </a:rPr>
                        <a:t>OR (4</a:t>
                      </a:r>
                      <a:r>
                        <a:rPr kumimoji="0" lang="en-US" sz="2000" b="1" i="0" u="none" strike="noStrike" cap="none" normalizeH="0" baseline="30000" smtClean="0">
                          <a:ln>
                            <a:noFill/>
                          </a:ln>
                          <a:solidFill>
                            <a:schemeClr val="tx1"/>
                          </a:solidFill>
                          <a:effectLst/>
                          <a:latin typeface="Arial" charset="0"/>
                        </a:rPr>
                        <a:t>th</a:t>
                      </a:r>
                      <a:r>
                        <a:rPr kumimoji="0" lang="en-US" sz="2000" b="1" i="0" u="none" strike="noStrike" cap="none" normalizeH="0" baseline="0" smtClean="0">
                          <a:ln>
                            <a:noFill/>
                          </a:ln>
                          <a:solidFill>
                            <a:schemeClr val="tx1"/>
                          </a:solidFill>
                          <a:effectLst/>
                          <a:latin typeface="Arial" charset="0"/>
                        </a:rPr>
                        <a:t>/1</a:t>
                      </a:r>
                      <a:r>
                        <a:rPr kumimoji="0" lang="en-US" sz="2000" b="1" i="0" u="none" strike="noStrike" cap="none" normalizeH="0" baseline="30000" smtClean="0">
                          <a:ln>
                            <a:noFill/>
                          </a:ln>
                          <a:solidFill>
                            <a:schemeClr val="tx1"/>
                          </a:solidFill>
                          <a:effectLst/>
                          <a:latin typeface="Arial" charset="0"/>
                        </a:rPr>
                        <a:t>st</a:t>
                      </a:r>
                      <a:r>
                        <a:rPr kumimoji="0" lang="en-US" sz="2000" b="1" i="0" u="none" strike="noStrike" cap="none" normalizeH="0" baseline="0" smtClean="0">
                          <a:ln>
                            <a:noFill/>
                          </a:ln>
                          <a:solidFill>
                            <a:schemeClr val="tx1"/>
                          </a:solidFill>
                          <a:effectLst/>
                          <a:latin typeface="Arial" charset="0"/>
                        </a:rPr>
                        <a:t>)</a:t>
                      </a:r>
                    </a:p>
                  </a:txBody>
                  <a:tcPr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
                      </a:r>
                      <a:br>
                        <a:rPr kumimoji="0" lang="en-US" sz="2000" b="1" i="0" u="none" strike="noStrike" cap="none" normalizeH="0" baseline="0" smtClean="0">
                          <a:ln>
                            <a:noFill/>
                          </a:ln>
                          <a:solidFill>
                            <a:schemeClr val="tx1"/>
                          </a:solidFill>
                          <a:effectLst/>
                          <a:latin typeface="Arial" charset="0"/>
                        </a:rPr>
                      </a:br>
                      <a:r>
                        <a:rPr kumimoji="0" lang="en-US" sz="2000" b="1" i="0" u="none" strike="noStrike" cap="none" normalizeH="0" baseline="0" smtClean="0">
                          <a:ln>
                            <a:noFill/>
                          </a:ln>
                          <a:solidFill>
                            <a:schemeClr val="tx1"/>
                          </a:solidFill>
                          <a:effectLst/>
                          <a:latin typeface="Arial" charset="0"/>
                        </a:rPr>
                        <a:t>P-value</a:t>
                      </a:r>
                    </a:p>
                  </a:txBody>
                  <a:tcPr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
                      </a:r>
                      <a:br>
                        <a:rPr kumimoji="0" lang="en-US" sz="2000" b="1" i="0" u="none" strike="noStrike" cap="none" normalizeH="0" baseline="0" smtClean="0">
                          <a:ln>
                            <a:noFill/>
                          </a:ln>
                          <a:solidFill>
                            <a:schemeClr val="tx1"/>
                          </a:solidFill>
                          <a:effectLst/>
                          <a:latin typeface="Arial" charset="0"/>
                        </a:rPr>
                      </a:br>
                      <a:r>
                        <a:rPr kumimoji="0" lang="en-US" sz="2000" b="1" i="0" u="none" strike="noStrike" cap="none" normalizeH="0" baseline="0" smtClean="0">
                          <a:ln>
                            <a:noFill/>
                          </a:ln>
                          <a:solidFill>
                            <a:schemeClr val="tx1"/>
                          </a:solidFill>
                          <a:effectLst/>
                          <a:latin typeface="Arial" charset="0"/>
                        </a:rPr>
                        <a:t>OR (4</a:t>
                      </a:r>
                      <a:r>
                        <a:rPr kumimoji="0" lang="en-US" sz="2000" b="1" i="0" u="none" strike="noStrike" cap="none" normalizeH="0" baseline="30000" smtClean="0">
                          <a:ln>
                            <a:noFill/>
                          </a:ln>
                          <a:solidFill>
                            <a:schemeClr val="tx1"/>
                          </a:solidFill>
                          <a:effectLst/>
                          <a:latin typeface="Arial" charset="0"/>
                        </a:rPr>
                        <a:t>th</a:t>
                      </a:r>
                      <a:r>
                        <a:rPr kumimoji="0" lang="en-US" sz="2000" b="1" i="0" u="none" strike="noStrike" cap="none" normalizeH="0" baseline="0" smtClean="0">
                          <a:ln>
                            <a:noFill/>
                          </a:ln>
                          <a:solidFill>
                            <a:schemeClr val="tx1"/>
                          </a:solidFill>
                          <a:effectLst/>
                          <a:latin typeface="Arial" charset="0"/>
                        </a:rPr>
                        <a:t>/1</a:t>
                      </a:r>
                      <a:r>
                        <a:rPr kumimoji="0" lang="en-US" sz="2000" b="1" i="0" u="none" strike="noStrike" cap="none" normalizeH="0" baseline="30000" smtClean="0">
                          <a:ln>
                            <a:noFill/>
                          </a:ln>
                          <a:solidFill>
                            <a:schemeClr val="tx1"/>
                          </a:solidFill>
                          <a:effectLst/>
                          <a:latin typeface="Arial" charset="0"/>
                        </a:rPr>
                        <a:t>st</a:t>
                      </a:r>
                      <a:r>
                        <a:rPr kumimoji="0" lang="en-US" sz="2000" b="1" i="0" u="none" strike="noStrike" cap="none" normalizeH="0" baseline="0" smtClean="0">
                          <a:ln>
                            <a:noFill/>
                          </a:ln>
                          <a:solidFill>
                            <a:schemeClr val="tx1"/>
                          </a:solidFill>
                          <a:effectLst/>
                          <a:latin typeface="Arial" charset="0"/>
                        </a:rPr>
                        <a:t>)</a:t>
                      </a:r>
                    </a:p>
                  </a:txBody>
                  <a:tcPr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
                      </a:r>
                      <a:br>
                        <a:rPr kumimoji="0" lang="en-US" sz="2000" b="1" i="0" u="none" strike="noStrike" cap="none" normalizeH="0" baseline="0" smtClean="0">
                          <a:ln>
                            <a:noFill/>
                          </a:ln>
                          <a:solidFill>
                            <a:schemeClr val="tx1"/>
                          </a:solidFill>
                          <a:effectLst/>
                          <a:latin typeface="Arial" charset="0"/>
                        </a:rPr>
                      </a:br>
                      <a:r>
                        <a:rPr kumimoji="0" lang="en-US" sz="2000" b="1" i="0" u="none" strike="noStrike" cap="none" normalizeH="0" baseline="0" smtClean="0">
                          <a:ln>
                            <a:noFill/>
                          </a:ln>
                          <a:solidFill>
                            <a:schemeClr val="tx1"/>
                          </a:solidFill>
                          <a:effectLst/>
                          <a:latin typeface="Arial" charset="0"/>
                        </a:rPr>
                        <a:t>P-value</a:t>
                      </a:r>
                    </a:p>
                  </a:txBody>
                  <a:tcPr horzOverflow="overflow">
                    <a:lnL>
                      <a:noFill/>
                    </a:lnL>
                    <a:lnR cap="flat">
                      <a:noFill/>
                    </a:lnR>
                    <a:lnT>
                      <a:noFill/>
                    </a:lnT>
                    <a:lnB w="19050" cap="flat" cmpd="sng" algn="ctr">
                      <a:solidFill>
                        <a:schemeClr val="bg1"/>
                      </a:solidFill>
                      <a:prstDash val="solid"/>
                      <a:round/>
                      <a:headEnd type="none" w="med" len="med"/>
                      <a:tailEnd type="none" w="med" len="med"/>
                    </a:lnB>
                    <a:lnTlToBr>
                      <a:noFill/>
                    </a:lnTlToBr>
                    <a:lnBlToTr>
                      <a:noFill/>
                    </a:lnBlToTr>
                    <a:noFill/>
                  </a:tcPr>
                </a:tc>
              </a:tr>
              <a:tr h="4254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9900"/>
                          </a:solidFill>
                          <a:effectLst/>
                          <a:latin typeface="Arial" charset="0"/>
                          <a:cs typeface="Arial" charset="0"/>
                        </a:rPr>
                        <a:t>Total</a:t>
                      </a:r>
                    </a:p>
                  </a:txBody>
                  <a:tcPr horzOverflow="overflow">
                    <a:lnL cap="flat">
                      <a:noFill/>
                    </a:lnL>
                    <a:lnR>
                      <a:noFill/>
                    </a:lnR>
                    <a:lnT w="1905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FF9900"/>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9900"/>
                          </a:solidFill>
                          <a:effectLst/>
                          <a:latin typeface="Arial" charset="0"/>
                          <a:cs typeface="Arial" charset="0"/>
                        </a:rPr>
                        <a:t>0.41</a:t>
                      </a:r>
                    </a:p>
                  </a:txBody>
                  <a:tcPr horzOverflow="overflow">
                    <a:lnL>
                      <a:noFill/>
                    </a:lnL>
                    <a:lnR>
                      <a:noFill/>
                    </a:lnR>
                    <a:lnT w="1905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9900"/>
                          </a:solidFill>
                          <a:effectLst/>
                          <a:latin typeface="Arial" charset="0"/>
                        </a:rPr>
                        <a:t>&lt;0.0001</a:t>
                      </a:r>
                    </a:p>
                  </a:txBody>
                  <a:tcPr horzOverflow="overflow">
                    <a:lnL>
                      <a:noFill/>
                    </a:lnL>
                    <a:lnR>
                      <a:noFill/>
                    </a:lnR>
                    <a:lnT w="1905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9900"/>
                          </a:solidFill>
                          <a:effectLst/>
                          <a:latin typeface="Arial" charset="0"/>
                        </a:rPr>
                        <a:t>0.41</a:t>
                      </a:r>
                    </a:p>
                  </a:txBody>
                  <a:tcPr horzOverflow="overflow">
                    <a:lnL>
                      <a:noFill/>
                    </a:lnL>
                    <a:lnR>
                      <a:noFill/>
                    </a:lnR>
                    <a:lnT w="1905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9900"/>
                          </a:solidFill>
                          <a:effectLst/>
                          <a:latin typeface="Arial" charset="0"/>
                        </a:rPr>
                        <a:t>0.001</a:t>
                      </a:r>
                    </a:p>
                  </a:txBody>
                  <a:tcPr horzOverflow="overflow">
                    <a:lnL>
                      <a:noFill/>
                    </a:lnL>
                    <a:lnR cap="flat">
                      <a:noFill/>
                    </a:lnR>
                    <a:lnT w="19050" cap="flat" cmpd="sng" algn="ctr">
                      <a:solidFill>
                        <a:schemeClr val="bg1"/>
                      </a:solidFill>
                      <a:prstDash val="solid"/>
                      <a:round/>
                      <a:headEnd type="none" w="med" len="med"/>
                      <a:tailEnd type="none" w="med" len="med"/>
                    </a:lnT>
                    <a:lnB>
                      <a:noFill/>
                    </a:lnB>
                    <a:lnTlToBr>
                      <a:noFill/>
                    </a:lnTlToBr>
                    <a:lnBlToTr>
                      <a:noFill/>
                    </a:lnBlToTr>
                    <a:noFill/>
                  </a:tcPr>
                </a:tc>
              </a:tr>
              <a:tr h="4159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Large</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0.69</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0.09</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0.68</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0.16</a:t>
                      </a:r>
                    </a:p>
                  </a:txBody>
                  <a:tcPr horzOverflow="overflow">
                    <a:lnL>
                      <a:noFill/>
                    </a:lnL>
                    <a:lnR cap="flat">
                      <a:noFill/>
                    </a:lnR>
                    <a:lnT>
                      <a:noFill/>
                    </a:lnT>
                    <a:lnB>
                      <a:noFill/>
                    </a:lnB>
                    <a:lnTlToBr>
                      <a:noFill/>
                    </a:lnTlToBr>
                    <a:lnBlToTr>
                      <a:noFill/>
                    </a:lnBlToTr>
                    <a:noFill/>
                  </a:tcPr>
                </a:tc>
              </a:tr>
              <a:tr h="4159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Medium</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0.91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0.67</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1.07</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0.80</a:t>
                      </a:r>
                    </a:p>
                  </a:txBody>
                  <a:tcPr horzOverflow="overflow">
                    <a:lnL>
                      <a:noFill/>
                    </a:lnL>
                    <a:lnR cap="flat">
                      <a:noFill/>
                    </a:lnR>
                    <a:lnT>
                      <a:noFill/>
                    </a:lnT>
                    <a:lnB>
                      <a:noFill/>
                    </a:lnB>
                    <a:lnTlToBr>
                      <a:noFill/>
                    </a:lnTlToBr>
                    <a:lnBlToTr>
                      <a:noFill/>
                    </a:lnBlToTr>
                    <a:noFill/>
                  </a:tcPr>
                </a:tc>
              </a:tr>
              <a:tr h="9239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9900"/>
                          </a:solidFill>
                          <a:effectLst/>
                          <a:latin typeface="Arial" charset="0"/>
                          <a:cs typeface="Arial" charset="0"/>
                        </a:rPr>
                        <a:t>Small</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FF9900"/>
                        </a:solidFill>
                        <a:effectLst/>
                        <a:latin typeface="Arial" charset="0"/>
                        <a:cs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9900"/>
                          </a:solidFill>
                          <a:effectLst/>
                          <a:latin typeface="Arial" charset="0"/>
                          <a:cs typeface="Arial" charset="0"/>
                        </a:rPr>
                        <a:t>0.53</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FF9900"/>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9900"/>
                          </a:solidFill>
                          <a:effectLst/>
                          <a:latin typeface="Arial" charset="0"/>
                        </a:rPr>
                        <a:t>0.007</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FF9900"/>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9900"/>
                          </a:solidFill>
                          <a:effectLst/>
                          <a:latin typeface="Arial" charset="0"/>
                        </a:rPr>
                        <a:t>0.55</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FF9900"/>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9900"/>
                          </a:solidFill>
                          <a:effectLst/>
                          <a:latin typeface="Arial" charset="0"/>
                        </a:rPr>
                        <a:t>0.03</a:t>
                      </a:r>
                    </a:p>
                  </a:txBody>
                  <a:tcPr horzOverflow="overflow">
                    <a:lnL>
                      <a:noFill/>
                    </a:lnL>
                    <a:lnR cap="flat">
                      <a:noFill/>
                    </a:lnR>
                    <a:lnT>
                      <a:noFill/>
                    </a:lnT>
                    <a:lnB cap="flat">
                      <a:noFill/>
                    </a:lnB>
                    <a:lnTlToBr>
                      <a:noFill/>
                    </a:lnTlToBr>
                    <a:lnBlToTr>
                      <a:noFill/>
                    </a:lnBlToTr>
                    <a:noFill/>
                  </a:tcPr>
                </a:tc>
              </a:tr>
            </a:tbl>
          </a:graphicData>
        </a:graphic>
      </p:graphicFrame>
      <p:cxnSp>
        <p:nvCxnSpPr>
          <p:cNvPr id="4" name="Straight Connector 3"/>
          <p:cNvCxnSpPr/>
          <p:nvPr/>
        </p:nvCxnSpPr>
        <p:spPr>
          <a:xfrm>
            <a:off x="0" y="1371600"/>
            <a:ext cx="91440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737" name="Line 101"/>
          <p:cNvSpPr>
            <a:spLocks noChangeShapeType="1"/>
          </p:cNvSpPr>
          <p:nvPr/>
        </p:nvSpPr>
        <p:spPr bwMode="auto">
          <a:xfrm>
            <a:off x="5715000" y="2286000"/>
            <a:ext cx="1828800" cy="0"/>
          </a:xfrm>
          <a:prstGeom prst="line">
            <a:avLst/>
          </a:prstGeom>
          <a:noFill/>
          <a:ln w="9525">
            <a:solidFill>
              <a:schemeClr val="tx1"/>
            </a:solidFill>
            <a:round/>
            <a:headEnd/>
            <a:tailEnd/>
          </a:ln>
        </p:spPr>
        <p:txBody>
          <a:bodyPr/>
          <a:lstStyle/>
          <a:p>
            <a:endParaRPr lang="en-US"/>
          </a:p>
        </p:txBody>
      </p:sp>
      <p:sp>
        <p:nvSpPr>
          <p:cNvPr id="28738" name="Line 105"/>
          <p:cNvSpPr>
            <a:spLocks noChangeShapeType="1"/>
          </p:cNvSpPr>
          <p:nvPr/>
        </p:nvSpPr>
        <p:spPr bwMode="auto">
          <a:xfrm>
            <a:off x="2514600" y="2286000"/>
            <a:ext cx="18288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sz="2400" smtClean="0"/>
              <a:t>Difference in HDL Particle Concentration (</a:t>
            </a:r>
            <a:r>
              <a:rPr lang="en-US" sz="2400" smtClean="0">
                <a:solidFill>
                  <a:schemeClr val="tx2"/>
                </a:solidFill>
              </a:rPr>
              <a:t>µmol/L)</a:t>
            </a:r>
            <a:r>
              <a:rPr lang="en-US" sz="2800" smtClean="0"/>
              <a:t> </a:t>
            </a:r>
            <a:br>
              <a:rPr lang="en-US" sz="2800" smtClean="0"/>
            </a:br>
            <a:r>
              <a:rPr lang="en-US" sz="2800" smtClean="0"/>
              <a:t> </a:t>
            </a:r>
            <a:r>
              <a:rPr lang="en-US" sz="2400" smtClean="0"/>
              <a:t>One Month After Randomization</a:t>
            </a:r>
          </a:p>
        </p:txBody>
      </p:sp>
      <p:graphicFrame>
        <p:nvGraphicFramePr>
          <p:cNvPr id="41037" name="Group 77"/>
          <p:cNvGraphicFramePr>
            <a:graphicFrameLocks noGrp="1"/>
          </p:cNvGraphicFramePr>
          <p:nvPr/>
        </p:nvGraphicFramePr>
        <p:xfrm>
          <a:off x="228600" y="1676400"/>
          <a:ext cx="8653463" cy="3698875"/>
        </p:xfrm>
        <a:graphic>
          <a:graphicData uri="http://schemas.openxmlformats.org/drawingml/2006/table">
            <a:tbl>
              <a:tblPr/>
              <a:tblGrid>
                <a:gridCol w="2106613"/>
                <a:gridCol w="208280"/>
                <a:gridCol w="2074863"/>
                <a:gridCol w="208280"/>
                <a:gridCol w="2293938"/>
                <a:gridCol w="208280"/>
                <a:gridCol w="1552575"/>
              </a:tblGrid>
              <a:tr h="685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Baseline Average</a:t>
                      </a:r>
                    </a:p>
                  </a:txBody>
                  <a:tcPr horzOverflow="overflow">
                    <a:lnL>
                      <a:noFill/>
                    </a:lnL>
                    <a:lnR>
                      <a:noFill/>
                    </a:lnR>
                    <a:lnT cap="flat">
                      <a:noFill/>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DC-VS Difference at 1 Month</a:t>
                      </a:r>
                    </a:p>
                  </a:txBody>
                  <a:tcPr horzOverflow="overflow">
                    <a:lnL>
                      <a:noFill/>
                    </a:lnL>
                    <a:lnR>
                      <a:noFill/>
                    </a:lnR>
                    <a:lnT cap="flat">
                      <a:noFill/>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
                      </a:r>
                      <a:br>
                        <a:rPr kumimoji="0" lang="en-US" sz="2000" b="1" i="0" u="none" strike="noStrike" cap="none" normalizeH="0" baseline="0" smtClean="0">
                          <a:ln>
                            <a:noFill/>
                          </a:ln>
                          <a:solidFill>
                            <a:schemeClr val="tx1"/>
                          </a:solidFill>
                          <a:effectLst/>
                          <a:latin typeface="Arial" charset="0"/>
                        </a:rPr>
                      </a:br>
                      <a:r>
                        <a:rPr kumimoji="0" lang="en-US" sz="2000" b="1" i="0" u="none" strike="noStrike" cap="none" normalizeH="0" baseline="0" smtClean="0">
                          <a:ln>
                            <a:noFill/>
                          </a:ln>
                          <a:solidFill>
                            <a:schemeClr val="tx1"/>
                          </a:solidFill>
                          <a:effectLst/>
                          <a:latin typeface="Arial" charset="0"/>
                        </a:rPr>
                        <a:t>P-value</a:t>
                      </a:r>
                    </a:p>
                  </a:txBody>
                  <a:tcPr horzOverflow="overflow">
                    <a:lnL>
                      <a:noFill/>
                    </a:lnL>
                    <a:lnR cap="flat">
                      <a:noFill/>
                    </a:lnR>
                    <a:lnT cap="flat">
                      <a:noFill/>
                    </a:lnT>
                    <a:lnB w="19050" cap="flat" cmpd="sng" algn="ctr">
                      <a:solidFill>
                        <a:schemeClr val="bg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Total HDL p</a:t>
                      </a:r>
                      <a:endParaRPr kumimoji="0" lang="en-US" sz="2000" b="0" i="0" u="none" strike="noStrike" cap="none" normalizeH="0" baseline="0" smtClean="0">
                        <a:ln>
                          <a:noFill/>
                        </a:ln>
                        <a:solidFill>
                          <a:srgbClr val="FF9900"/>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29.2</a:t>
                      </a:r>
                    </a:p>
                  </a:txBody>
                  <a:tcPr horzOverflow="overflow">
                    <a:lnL>
                      <a:noFill/>
                    </a:lnL>
                    <a:lnR>
                      <a:noFill/>
                    </a:lnR>
                    <a:lnT w="1905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-2.2</a:t>
                      </a:r>
                    </a:p>
                  </a:txBody>
                  <a:tcPr horzOverflow="overflow">
                    <a:lnL>
                      <a:noFill/>
                    </a:lnL>
                    <a:lnR>
                      <a:noFill/>
                    </a:lnR>
                    <a:lnT w="1905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&lt;0.0001</a:t>
                      </a:r>
                    </a:p>
                  </a:txBody>
                  <a:tcPr horzOverflow="overflow">
                    <a:lnL>
                      <a:noFill/>
                    </a:lnL>
                    <a:lnR cap="flat">
                      <a:noFill/>
                    </a:lnR>
                    <a:lnT w="19050" cap="flat" cmpd="sng" algn="ctr">
                      <a:solidFill>
                        <a:schemeClr val="bg1"/>
                      </a:solidFill>
                      <a:prstDash val="solid"/>
                      <a:round/>
                      <a:headEnd type="none" w="med" len="med"/>
                      <a:tailEnd type="none" w="med" len="med"/>
                    </a:lnT>
                    <a:lnB>
                      <a:noFill/>
                    </a:lnB>
                    <a:lnTlToBr>
                      <a:noFill/>
                    </a:lnTlToBr>
                    <a:lnBlToTr>
                      <a:noFill/>
                    </a:lnBlToTr>
                    <a:noFill/>
                  </a:tcPr>
                </a:tc>
              </a:tr>
              <a:tr h="4984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Large HDL p</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5.8</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-0.3</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0.10</a:t>
                      </a:r>
                    </a:p>
                  </a:txBody>
                  <a:tcPr horzOverflow="overflow">
                    <a:lnL>
                      <a:noFill/>
                    </a:lnL>
                    <a:lnR cap="flat">
                      <a:noFill/>
                    </a:lnR>
                    <a:lnT>
                      <a:noFill/>
                    </a:lnT>
                    <a:lnB>
                      <a:noFill/>
                    </a:lnB>
                    <a:lnTlToBr>
                      <a:noFill/>
                    </a:lnTlToBr>
                    <a:lnBlToTr>
                      <a:noFill/>
                    </a:lnBlToTr>
                    <a:noFill/>
                  </a:tcPr>
                </a:tc>
              </a:tr>
              <a:tr h="4873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Medium HDL p</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4.9</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0.002</a:t>
                      </a:r>
                    </a:p>
                  </a:txBody>
                  <a:tcPr horzOverflow="overflow">
                    <a:lnL>
                      <a:noFill/>
                    </a:lnL>
                    <a:lnR cap="flat">
                      <a:noFill/>
                    </a:lnR>
                    <a:lnT>
                      <a:noFill/>
                    </a:lnT>
                    <a:lnB>
                      <a:noFill/>
                    </a:lnB>
                    <a:lnTlToBr>
                      <a:noFill/>
                    </a:lnTlToBr>
                    <a:lnBlToTr>
                      <a:noFill/>
                    </a:lnBlToTr>
                    <a:noFill/>
                  </a:tcPr>
                </a:tc>
              </a:tr>
              <a:tr h="4873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Small HDL p</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18.5</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-0.9</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0.03</a:t>
                      </a:r>
                    </a:p>
                  </a:txBody>
                  <a:tcPr horzOverflow="overflow">
                    <a:lnL>
                      <a:noFill/>
                    </a:lnL>
                    <a:lnR cap="flat">
                      <a:noFill/>
                    </a:lnR>
                    <a:lnT>
                      <a:noFill/>
                    </a:lnT>
                    <a:lnB>
                      <a:noFill/>
                    </a:lnB>
                    <a:lnTlToBr>
                      <a:noFill/>
                    </a:lnTlToBr>
                    <a:lnBlToTr>
                      <a:noFill/>
                    </a:lnBlToTr>
                    <a:noFill/>
                  </a:tcPr>
                </a:tc>
              </a:tr>
              <a:tr h="4873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cs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a:noFill/>
                    </a:lnL>
                    <a:lnR>
                      <a:noFill/>
                    </a:lnR>
                    <a:lnT>
                      <a:noFill/>
                    </a:lnT>
                    <a:lnB cap="flat">
                      <a:noFill/>
                    </a:lnB>
                    <a:lnTlToBr>
                      <a:noFill/>
                    </a:lnTlToBr>
                    <a:lnBlToTr>
                      <a:noFill/>
                    </a:lnBlToTr>
                    <a:noFill/>
                  </a:tcPr>
                </a:tc>
                <a:tc gridSpan="5">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1485900" algn="l"/>
                        </a:tabLst>
                      </a:pPr>
                      <a:endParaRPr kumimoji="0" lang="en-US"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tab pos="1485900" algn="l"/>
                        </a:tabLst>
                      </a:pPr>
                      <a:r>
                        <a:rPr kumimoji="0" lang="en-US" sz="2000" b="0" i="0" u="none" strike="noStrike" cap="none" normalizeH="0" baseline="0" smtClean="0">
                          <a:ln>
                            <a:noFill/>
                          </a:ln>
                          <a:solidFill>
                            <a:schemeClr val="tx1"/>
                          </a:solidFill>
                          <a:effectLst/>
                          <a:latin typeface="Arial" charset="0"/>
                          <a:cs typeface="Arial" charset="0"/>
                        </a:rPr>
                        <a:t>	DC = Treatment Interruption</a:t>
                      </a:r>
                      <a:br>
                        <a:rPr kumimoji="0" lang="en-US" sz="2000" b="0" i="0" u="none" strike="noStrike" cap="none" normalizeH="0" baseline="0" smtClean="0">
                          <a:ln>
                            <a:noFill/>
                          </a:ln>
                          <a:solidFill>
                            <a:schemeClr val="tx1"/>
                          </a:solidFill>
                          <a:effectLst/>
                          <a:latin typeface="Arial" charset="0"/>
                          <a:cs typeface="Arial" charset="0"/>
                        </a:rPr>
                      </a:br>
                      <a:r>
                        <a:rPr kumimoji="0" lang="en-US" sz="2000" b="0" i="0" u="none" strike="noStrike" cap="none" normalizeH="0" baseline="0" smtClean="0">
                          <a:ln>
                            <a:noFill/>
                          </a:ln>
                          <a:solidFill>
                            <a:schemeClr val="tx1"/>
                          </a:solidFill>
                          <a:effectLst/>
                          <a:latin typeface="Arial" charset="0"/>
                          <a:cs typeface="Arial" charset="0"/>
                        </a:rPr>
                        <a:t>	VS = Continuous ART</a:t>
                      </a:r>
                      <a:endParaRPr kumimoji="0" lang="en-US" sz="20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cxnSp>
        <p:nvCxnSpPr>
          <p:cNvPr id="4" name="Straight Connector 3"/>
          <p:cNvCxnSpPr/>
          <p:nvPr/>
        </p:nvCxnSpPr>
        <p:spPr>
          <a:xfrm>
            <a:off x="0" y="1371600"/>
            <a:ext cx="91440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33350" y="90488"/>
            <a:ext cx="9010650" cy="1143000"/>
          </a:xfrm>
        </p:spPr>
        <p:txBody>
          <a:bodyPr/>
          <a:lstStyle/>
          <a:p>
            <a:r>
              <a:rPr lang="en-US" sz="2800" smtClean="0"/>
              <a:t>Impact of Covariate Adjustment on the Odds Ratio for 4</a:t>
            </a:r>
            <a:r>
              <a:rPr lang="en-US" sz="2800" baseline="30000" smtClean="0"/>
              <a:t>th</a:t>
            </a:r>
            <a:r>
              <a:rPr lang="en-US" sz="2800" smtClean="0"/>
              <a:t> vs. 1</a:t>
            </a:r>
            <a:r>
              <a:rPr lang="en-US" sz="2800" baseline="30000" smtClean="0"/>
              <a:t>st</a:t>
            </a:r>
            <a:r>
              <a:rPr lang="en-US" sz="2800" smtClean="0"/>
              <a:t> Quartile of Total HDL-p</a:t>
            </a:r>
          </a:p>
        </p:txBody>
      </p:sp>
      <p:graphicFrame>
        <p:nvGraphicFramePr>
          <p:cNvPr id="35843" name="Group 3"/>
          <p:cNvGraphicFramePr>
            <a:graphicFrameLocks noGrp="1"/>
          </p:cNvGraphicFramePr>
          <p:nvPr/>
        </p:nvGraphicFramePr>
        <p:xfrm>
          <a:off x="582613" y="1397000"/>
          <a:ext cx="8159750" cy="4000500"/>
        </p:xfrm>
        <a:graphic>
          <a:graphicData uri="http://schemas.openxmlformats.org/drawingml/2006/table">
            <a:tbl>
              <a:tblPr/>
              <a:tblGrid>
                <a:gridCol w="4068762"/>
                <a:gridCol w="208280"/>
                <a:gridCol w="1779587"/>
                <a:gridCol w="208280"/>
                <a:gridCol w="1946275"/>
              </a:tblGrid>
              <a:tr h="5429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Total HDLp</a:t>
                      </a:r>
                    </a:p>
                  </a:txBody>
                  <a:tcPr horzOverflow="overflow">
                    <a:lnL cap="flat">
                      <a:noFill/>
                    </a:lnL>
                    <a:lnR>
                      <a:noFill/>
                    </a:lnR>
                    <a:lnT cap="fla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OR (4</a:t>
                      </a:r>
                      <a:r>
                        <a:rPr kumimoji="0" lang="en-US" sz="2400" b="0" i="0" u="none" strike="noStrike" cap="none" normalizeH="0" baseline="30000" smtClean="0">
                          <a:ln>
                            <a:noFill/>
                          </a:ln>
                          <a:solidFill>
                            <a:schemeClr val="tx1"/>
                          </a:solidFill>
                          <a:effectLst/>
                          <a:latin typeface="Arial" charset="0"/>
                        </a:rPr>
                        <a:t>th</a:t>
                      </a:r>
                      <a:r>
                        <a:rPr kumimoji="0" lang="en-US" sz="2400" b="0" i="0" u="none" strike="noStrike" cap="none" normalizeH="0" baseline="0" smtClean="0">
                          <a:ln>
                            <a:noFill/>
                          </a:ln>
                          <a:solidFill>
                            <a:schemeClr val="tx1"/>
                          </a:solidFill>
                          <a:effectLst/>
                          <a:latin typeface="Arial" charset="0"/>
                        </a:rPr>
                        <a:t>/1</a:t>
                      </a:r>
                      <a:r>
                        <a:rPr kumimoji="0" lang="en-US" sz="2400" b="0" i="0" u="none" strike="noStrike" cap="none" normalizeH="0" baseline="30000" smtClean="0">
                          <a:ln>
                            <a:noFill/>
                          </a:ln>
                          <a:solidFill>
                            <a:schemeClr val="tx1"/>
                          </a:solidFill>
                          <a:effectLst/>
                          <a:latin typeface="Arial" charset="0"/>
                        </a:rPr>
                        <a:t>st</a:t>
                      </a:r>
                      <a:r>
                        <a:rPr kumimoji="0" lang="en-US" sz="2400" b="0" i="0" u="none" strike="noStrike" cap="none" normalizeH="0" baseline="0" smtClean="0">
                          <a:ln>
                            <a:noFill/>
                          </a:ln>
                          <a:solidFill>
                            <a:schemeClr val="tx1"/>
                          </a:solidFill>
                          <a:effectLst/>
                          <a:latin typeface="Arial" charset="0"/>
                        </a:rPr>
                        <a:t>)</a:t>
                      </a:r>
                    </a:p>
                  </a:txBody>
                  <a:tcPr horzOverflow="overflow">
                    <a:lnL>
                      <a:noFill/>
                    </a:lnL>
                    <a:lnR>
                      <a:noFill/>
                    </a:lnR>
                    <a:lnT cap="fla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P-value</a:t>
                      </a:r>
                    </a:p>
                  </a:txBody>
                  <a:tcPr horzOverflow="overflow">
                    <a:lnL>
                      <a:noFill/>
                    </a:lnL>
                    <a:lnR cap="flat">
                      <a:noFill/>
                    </a:lnR>
                    <a:lnT cap="flat">
                      <a:noFill/>
                    </a:lnT>
                    <a:lnB w="1905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Unadjusted</a:t>
                      </a:r>
                    </a:p>
                  </a:txBody>
                  <a:tcPr horzOverflow="overflow">
                    <a:lnL cap="flat">
                      <a:noFill/>
                    </a:lnL>
                    <a:lnR>
                      <a:noFill/>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0.41</a:t>
                      </a:r>
                    </a:p>
                  </a:txBody>
                  <a:tcPr horzOverflow="overflow">
                    <a:lnL>
                      <a:noFill/>
                    </a:lnL>
                    <a:lnR>
                      <a:noFill/>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tab pos="803275" algn="dec"/>
                        </a:tabLst>
                      </a:pPr>
                      <a:r>
                        <a:rPr kumimoji="0" lang="en-US" sz="2400" b="0" i="0" u="none" strike="noStrike" cap="none" normalizeH="0" baseline="0" smtClean="0">
                          <a:ln>
                            <a:noFill/>
                          </a:ln>
                          <a:solidFill>
                            <a:schemeClr val="tx1"/>
                          </a:solidFill>
                          <a:effectLst/>
                          <a:latin typeface="Arial" charset="0"/>
                        </a:rPr>
                        <a:t>	&lt;0.0001</a:t>
                      </a:r>
                    </a:p>
                  </a:txBody>
                  <a:tcPr horzOverflow="overflow">
                    <a:lnL>
                      <a:noFill/>
                    </a:lnL>
                    <a:lnR cap="flat">
                      <a:noFill/>
                    </a:lnR>
                    <a:lnT w="19050" cap="flat" cmpd="sng" algn="ctr">
                      <a:solidFill>
                        <a:schemeClr val="tx1"/>
                      </a:solidFill>
                      <a:prstDash val="solid"/>
                      <a:round/>
                      <a:headEnd type="none" w="med" len="med"/>
                      <a:tailEnd type="none" w="med" len="med"/>
                    </a:lnT>
                    <a:lnB>
                      <a:noFill/>
                    </a:lnB>
                    <a:lnTlToBr>
                      <a:noFill/>
                    </a:lnTlToBr>
                    <a:lnBlToTr>
                      <a:noFill/>
                    </a:lnBlToTr>
                    <a:noFill/>
                  </a:tcPr>
                </a:tc>
              </a:tr>
              <a:tr h="8207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Adjusted for major risk factors, excluding lipids</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0.41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tab pos="803275" algn="dec"/>
                        </a:tabLst>
                      </a:pPr>
                      <a:r>
                        <a:rPr kumimoji="0" lang="en-US" sz="2400" b="0" i="0" u="none" strike="noStrike" cap="none" normalizeH="0" baseline="0" smtClean="0">
                          <a:ln>
                            <a:noFill/>
                          </a:ln>
                          <a:solidFill>
                            <a:schemeClr val="tx1"/>
                          </a:solidFill>
                          <a:effectLst/>
                          <a:latin typeface="Arial" charset="0"/>
                        </a:rPr>
                        <a:t>	0.01</a:t>
                      </a:r>
                    </a:p>
                  </a:txBody>
                  <a:tcPr horzOverflow="overflow">
                    <a:lnL>
                      <a:noFill/>
                    </a:lnL>
                    <a:lnR cap="flat">
                      <a:noFill/>
                    </a:lnR>
                    <a:lnT>
                      <a:noFill/>
                    </a:lnT>
                    <a:lnB>
                      <a:noFill/>
                    </a:lnB>
                    <a:lnTlToBr>
                      <a:noFill/>
                    </a:lnTlToBr>
                    <a:lnBlToTr>
                      <a:noFill/>
                    </a:lnBlToTr>
                    <a:noFill/>
                  </a:tcPr>
                </a:tc>
              </a:tr>
              <a:tr h="5429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Also adjusted for LDL, TG</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0.41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tab pos="803275" algn="dec"/>
                        </a:tabLst>
                      </a:pPr>
                      <a:r>
                        <a:rPr kumimoji="0" lang="en-US" sz="2400" b="0" i="0" u="none" strike="noStrike" cap="none" normalizeH="0" baseline="0" smtClean="0">
                          <a:ln>
                            <a:noFill/>
                          </a:ln>
                          <a:solidFill>
                            <a:schemeClr val="tx1"/>
                          </a:solidFill>
                          <a:effectLst/>
                          <a:latin typeface="Arial" charset="0"/>
                        </a:rPr>
                        <a:t>	0.001</a:t>
                      </a:r>
                    </a:p>
                  </a:txBody>
                  <a:tcPr horzOverflow="overflow">
                    <a:lnL>
                      <a:noFill/>
                    </a:lnL>
                    <a:lnR cap="flat">
                      <a:noFill/>
                    </a:lnR>
                    <a:lnT>
                      <a:noFill/>
                    </a:lnT>
                    <a:lnB>
                      <a:noFill/>
                    </a:lnB>
                    <a:lnTlToBr>
                      <a:noFill/>
                    </a:lnTlToBr>
                    <a:lnBlToTr>
                      <a:noFill/>
                    </a:lnBlToTr>
                    <a:noFill/>
                  </a:tcPr>
                </a:tc>
              </a:tr>
              <a:tr h="542925">
                <a:tc>
                  <a:txBody>
                    <a:bodyPr/>
                    <a:lstStyle/>
                    <a:p>
                      <a:pPr marL="228600" marR="0" lvl="0" indent="-22860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Also adjusted for </a:t>
                      </a:r>
                      <a:br>
                        <a:rPr kumimoji="0" lang="en-US" sz="2400" b="0" i="0" u="none" strike="noStrike" cap="none" normalizeH="0" baseline="0" smtClean="0">
                          <a:ln>
                            <a:noFill/>
                          </a:ln>
                          <a:solidFill>
                            <a:schemeClr val="tx1"/>
                          </a:solidFill>
                          <a:effectLst/>
                          <a:latin typeface="Arial" charset="0"/>
                        </a:rPr>
                      </a:br>
                      <a:r>
                        <a:rPr kumimoji="0" lang="en-US" sz="2400" b="0" i="0" u="none" strike="noStrike" cap="none" normalizeH="0" baseline="0" smtClean="0">
                          <a:ln>
                            <a:noFill/>
                          </a:ln>
                          <a:solidFill>
                            <a:schemeClr val="tx1"/>
                          </a:solidFill>
                          <a:effectLst/>
                          <a:latin typeface="Arial" charset="0"/>
                        </a:rPr>
                        <a:t>IL-6</a:t>
                      </a:r>
                      <a:br>
                        <a:rPr kumimoji="0" lang="en-US" sz="2400" b="0" i="0" u="none" strike="noStrike" cap="none" normalizeH="0" baseline="0" smtClean="0">
                          <a:ln>
                            <a:noFill/>
                          </a:ln>
                          <a:solidFill>
                            <a:schemeClr val="tx1"/>
                          </a:solidFill>
                          <a:effectLst/>
                          <a:latin typeface="Arial" charset="0"/>
                        </a:rPr>
                      </a:br>
                      <a:r>
                        <a:rPr kumimoji="0" lang="en-US" sz="2400" b="0" i="0" u="none" strike="noStrike" cap="none" normalizeH="0" baseline="0" smtClean="0">
                          <a:ln>
                            <a:noFill/>
                          </a:ln>
                          <a:solidFill>
                            <a:schemeClr val="tx1"/>
                          </a:solidFill>
                          <a:effectLst/>
                          <a:latin typeface="Arial" charset="0"/>
                        </a:rPr>
                        <a:t>hsCRP</a:t>
                      </a:r>
                      <a:br>
                        <a:rPr kumimoji="0" lang="en-US" sz="2400" b="0" i="0" u="none" strike="noStrike" cap="none" normalizeH="0" baseline="0" smtClean="0">
                          <a:ln>
                            <a:noFill/>
                          </a:ln>
                          <a:solidFill>
                            <a:schemeClr val="tx1"/>
                          </a:solidFill>
                          <a:effectLst/>
                          <a:latin typeface="Arial" charset="0"/>
                        </a:rPr>
                      </a:br>
                      <a:r>
                        <a:rPr kumimoji="0" lang="en-US" sz="2400" b="0" i="0" u="none" strike="noStrike" cap="none" normalizeH="0" baseline="0" smtClean="0">
                          <a:ln>
                            <a:noFill/>
                          </a:ln>
                          <a:solidFill>
                            <a:schemeClr val="tx1"/>
                          </a:solidFill>
                          <a:effectLst/>
                          <a:latin typeface="Arial" charset="0"/>
                        </a:rPr>
                        <a:t>D-dimer</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a:r>
                      <a:br>
                        <a:rPr kumimoji="0" lang="en-US" sz="2400" b="0" i="0" u="none" strike="noStrike" cap="none" normalizeH="0" baseline="0" smtClean="0">
                          <a:ln>
                            <a:noFill/>
                          </a:ln>
                          <a:solidFill>
                            <a:schemeClr val="tx1"/>
                          </a:solidFill>
                          <a:effectLst/>
                          <a:latin typeface="Arial" charset="0"/>
                        </a:rPr>
                      </a:br>
                      <a:r>
                        <a:rPr kumimoji="0" lang="en-US" sz="2400" b="0" i="0" u="none" strike="noStrike" cap="none" normalizeH="0" baseline="0" smtClean="0">
                          <a:ln>
                            <a:noFill/>
                          </a:ln>
                          <a:solidFill>
                            <a:schemeClr val="tx1"/>
                          </a:solidFill>
                          <a:effectLst/>
                          <a:latin typeface="Arial" charset="0"/>
                        </a:rPr>
                        <a:t>0.50</a:t>
                      </a:r>
                      <a:br>
                        <a:rPr kumimoji="0" lang="en-US" sz="2400" b="0" i="0" u="none" strike="noStrike" cap="none" normalizeH="0" baseline="0" smtClean="0">
                          <a:ln>
                            <a:noFill/>
                          </a:ln>
                          <a:solidFill>
                            <a:schemeClr val="tx1"/>
                          </a:solidFill>
                          <a:effectLst/>
                          <a:latin typeface="Arial" charset="0"/>
                        </a:rPr>
                      </a:br>
                      <a:r>
                        <a:rPr kumimoji="0" lang="en-US" sz="2400" b="0" i="0" u="none" strike="noStrike" cap="none" normalizeH="0" baseline="0" smtClean="0">
                          <a:ln>
                            <a:noFill/>
                          </a:ln>
                          <a:solidFill>
                            <a:schemeClr val="tx1"/>
                          </a:solidFill>
                          <a:effectLst/>
                          <a:latin typeface="Arial" charset="0"/>
                        </a:rPr>
                        <a:t>0.50</a:t>
                      </a:r>
                      <a:br>
                        <a:rPr kumimoji="0" lang="en-US" sz="2400" b="0" i="0" u="none" strike="noStrike" cap="none" normalizeH="0" baseline="0" smtClean="0">
                          <a:ln>
                            <a:noFill/>
                          </a:ln>
                          <a:solidFill>
                            <a:schemeClr val="tx1"/>
                          </a:solidFill>
                          <a:effectLst/>
                          <a:latin typeface="Arial" charset="0"/>
                        </a:rPr>
                      </a:br>
                      <a:r>
                        <a:rPr kumimoji="0" lang="en-US" sz="2400" b="0" i="0" u="none" strike="noStrike" cap="none" normalizeH="0" baseline="0" smtClean="0">
                          <a:ln>
                            <a:noFill/>
                          </a:ln>
                          <a:solidFill>
                            <a:schemeClr val="tx1"/>
                          </a:solidFill>
                          <a:effectLst/>
                          <a:latin typeface="Arial" charset="0"/>
                        </a:rPr>
                        <a:t>0.49</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tab pos="803275" algn="dec"/>
                        </a:tabLst>
                      </a:pPr>
                      <a:r>
                        <a:rPr kumimoji="0" lang="en-US" sz="2400" b="0" i="0" u="none" strike="noStrike" cap="none" normalizeH="0" baseline="0" smtClean="0">
                          <a:ln>
                            <a:noFill/>
                          </a:ln>
                          <a:solidFill>
                            <a:schemeClr val="tx1"/>
                          </a:solidFill>
                          <a:effectLst/>
                          <a:latin typeface="Arial" charset="0"/>
                        </a:rPr>
                        <a:t/>
                      </a:r>
                      <a:br>
                        <a:rPr kumimoji="0" lang="en-US" sz="2400" b="0" i="0" u="none" strike="noStrike" cap="none" normalizeH="0" baseline="0" smtClean="0">
                          <a:ln>
                            <a:noFill/>
                          </a:ln>
                          <a:solidFill>
                            <a:schemeClr val="tx1"/>
                          </a:solidFill>
                          <a:effectLst/>
                          <a:latin typeface="Arial" charset="0"/>
                        </a:rPr>
                      </a:br>
                      <a:r>
                        <a:rPr kumimoji="0" lang="en-US" sz="2400" b="0" i="0" u="none" strike="noStrike" cap="none" normalizeH="0" baseline="0" smtClean="0">
                          <a:ln>
                            <a:noFill/>
                          </a:ln>
                          <a:solidFill>
                            <a:schemeClr val="tx1"/>
                          </a:solidFill>
                          <a:effectLst/>
                          <a:latin typeface="Arial" charset="0"/>
                        </a:rPr>
                        <a:t>	0.02</a:t>
                      </a:r>
                      <a:br>
                        <a:rPr kumimoji="0" lang="en-US" sz="2400" b="0" i="0" u="none" strike="noStrike" cap="none" normalizeH="0" baseline="0" smtClean="0">
                          <a:ln>
                            <a:noFill/>
                          </a:ln>
                          <a:solidFill>
                            <a:schemeClr val="tx1"/>
                          </a:solidFill>
                          <a:effectLst/>
                          <a:latin typeface="Arial" charset="0"/>
                        </a:rPr>
                      </a:br>
                      <a:r>
                        <a:rPr kumimoji="0" lang="en-US" sz="2400" b="0" i="0" u="none" strike="noStrike" cap="none" normalizeH="0" baseline="0" smtClean="0">
                          <a:ln>
                            <a:noFill/>
                          </a:ln>
                          <a:solidFill>
                            <a:schemeClr val="tx1"/>
                          </a:solidFill>
                          <a:effectLst/>
                          <a:latin typeface="Arial" charset="0"/>
                        </a:rPr>
                        <a:t>	0.02</a:t>
                      </a:r>
                      <a:br>
                        <a:rPr kumimoji="0" lang="en-US" sz="2400" b="0" i="0" u="none" strike="noStrike" cap="none" normalizeH="0" baseline="0" smtClean="0">
                          <a:ln>
                            <a:noFill/>
                          </a:ln>
                          <a:solidFill>
                            <a:schemeClr val="tx1"/>
                          </a:solidFill>
                          <a:effectLst/>
                          <a:latin typeface="Arial" charset="0"/>
                        </a:rPr>
                      </a:br>
                      <a:r>
                        <a:rPr kumimoji="0" lang="en-US" sz="2400" b="0" i="0" u="none" strike="noStrike" cap="none" normalizeH="0" baseline="0" smtClean="0">
                          <a:ln>
                            <a:noFill/>
                          </a:ln>
                          <a:solidFill>
                            <a:schemeClr val="tx1"/>
                          </a:solidFill>
                          <a:effectLst/>
                          <a:latin typeface="Arial" charset="0"/>
                        </a:rPr>
                        <a:t>	0.02</a:t>
                      </a:r>
                    </a:p>
                  </a:txBody>
                  <a:tcPr horzOverflow="overflow">
                    <a:lnL>
                      <a:noFill/>
                    </a:lnL>
                    <a:lnR cap="flat">
                      <a:noFill/>
                    </a:lnR>
                    <a:lnT>
                      <a:noFill/>
                    </a:lnT>
                    <a:lnB cap="flat">
                      <a:noFill/>
                    </a:lnB>
                    <a:lnTlToBr>
                      <a:noFill/>
                    </a:lnTlToBr>
                    <a:lnBlToTr>
                      <a:noFill/>
                    </a:lnBlToTr>
                    <a:noFill/>
                  </a:tcPr>
                </a:tc>
              </a:tr>
            </a:tbl>
          </a:graphicData>
        </a:graphic>
      </p:graphicFrame>
      <p:cxnSp>
        <p:nvCxnSpPr>
          <p:cNvPr id="4" name="Straight Connector 3"/>
          <p:cNvCxnSpPr/>
          <p:nvPr/>
        </p:nvCxnSpPr>
        <p:spPr>
          <a:xfrm>
            <a:off x="0" y="1295400"/>
            <a:ext cx="91440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2400" y="304800"/>
            <a:ext cx="8839200" cy="1143000"/>
          </a:xfrm>
        </p:spPr>
        <p:txBody>
          <a:bodyPr/>
          <a:lstStyle/>
          <a:p>
            <a:r>
              <a:rPr lang="en-US" sz="2400" smtClean="0"/>
              <a:t>Odds Ratios for CVD by Total HDL-p and IL-6 Levels</a:t>
            </a:r>
          </a:p>
        </p:txBody>
      </p:sp>
      <p:graphicFrame>
        <p:nvGraphicFramePr>
          <p:cNvPr id="33795" name="Object 3"/>
          <p:cNvGraphicFramePr>
            <a:graphicFrameLocks noChangeAspect="1"/>
          </p:cNvGraphicFramePr>
          <p:nvPr>
            <p:ph sz="half" idx="1"/>
          </p:nvPr>
        </p:nvGraphicFramePr>
        <p:xfrm>
          <a:off x="990600" y="1676400"/>
          <a:ext cx="6072188" cy="3878263"/>
        </p:xfrm>
        <a:graphic>
          <a:graphicData uri="http://schemas.openxmlformats.org/presentationml/2006/ole">
            <p:oleObj spid="_x0000_s33795" name="Chart" r:id="rId3" imgW="4086225" imgH="2609969" progId="MSGraph.Chart.8">
              <p:embed followColorScheme="full"/>
            </p:oleObj>
          </a:graphicData>
        </a:graphic>
      </p:graphicFrame>
      <p:sp>
        <p:nvSpPr>
          <p:cNvPr id="33796" name="Text Box 4"/>
          <p:cNvSpPr txBox="1">
            <a:spLocks noChangeArrowheads="1"/>
          </p:cNvSpPr>
          <p:nvPr/>
        </p:nvSpPr>
        <p:spPr bwMode="auto">
          <a:xfrm>
            <a:off x="2259013" y="5226050"/>
            <a:ext cx="776287" cy="366713"/>
          </a:xfrm>
          <a:prstGeom prst="rect">
            <a:avLst/>
          </a:prstGeom>
          <a:noFill/>
          <a:ln w="9525">
            <a:noFill/>
            <a:miter lim="800000"/>
            <a:headEnd/>
            <a:tailEnd/>
          </a:ln>
          <a:effectLst/>
        </p:spPr>
        <p:txBody>
          <a:bodyPr>
            <a:spAutoFit/>
          </a:bodyPr>
          <a:lstStyle/>
          <a:p>
            <a:pPr>
              <a:spcBef>
                <a:spcPct val="50000"/>
              </a:spcBef>
            </a:pPr>
            <a:r>
              <a:rPr lang="en-US" sz="1800">
                <a:cs typeface="Arial" charset="0"/>
              </a:rPr>
              <a:t>≥ 2.4</a:t>
            </a:r>
          </a:p>
        </p:txBody>
      </p:sp>
      <p:sp>
        <p:nvSpPr>
          <p:cNvPr id="33797" name="Text Box 5"/>
          <p:cNvSpPr txBox="1">
            <a:spLocks noChangeArrowheads="1"/>
          </p:cNvSpPr>
          <p:nvPr/>
        </p:nvSpPr>
        <p:spPr bwMode="auto">
          <a:xfrm>
            <a:off x="4240213" y="5210175"/>
            <a:ext cx="776287" cy="366713"/>
          </a:xfrm>
          <a:prstGeom prst="rect">
            <a:avLst/>
          </a:prstGeom>
          <a:noFill/>
          <a:ln w="9525">
            <a:noFill/>
            <a:miter lim="800000"/>
            <a:headEnd/>
            <a:tailEnd/>
          </a:ln>
          <a:effectLst/>
        </p:spPr>
        <p:txBody>
          <a:bodyPr>
            <a:spAutoFit/>
          </a:bodyPr>
          <a:lstStyle/>
          <a:p>
            <a:pPr>
              <a:spcBef>
                <a:spcPct val="50000"/>
              </a:spcBef>
            </a:pPr>
            <a:r>
              <a:rPr lang="en-US" sz="1800">
                <a:cs typeface="Arial" charset="0"/>
              </a:rPr>
              <a:t>&lt; 2.4</a:t>
            </a:r>
          </a:p>
        </p:txBody>
      </p:sp>
      <p:sp>
        <p:nvSpPr>
          <p:cNvPr id="33798" name="Text Box 6"/>
          <p:cNvSpPr txBox="1">
            <a:spLocks noChangeArrowheads="1"/>
          </p:cNvSpPr>
          <p:nvPr/>
        </p:nvSpPr>
        <p:spPr bwMode="auto">
          <a:xfrm>
            <a:off x="5683250" y="4956175"/>
            <a:ext cx="776288" cy="366713"/>
          </a:xfrm>
          <a:prstGeom prst="rect">
            <a:avLst/>
          </a:prstGeom>
          <a:noFill/>
          <a:ln w="9525">
            <a:noFill/>
            <a:miter lim="800000"/>
            <a:headEnd/>
            <a:tailEnd/>
          </a:ln>
          <a:effectLst/>
        </p:spPr>
        <p:txBody>
          <a:bodyPr>
            <a:spAutoFit/>
          </a:bodyPr>
          <a:lstStyle/>
          <a:p>
            <a:pPr>
              <a:spcBef>
                <a:spcPct val="50000"/>
              </a:spcBef>
            </a:pPr>
            <a:r>
              <a:rPr lang="en-US" sz="1800">
                <a:cs typeface="Arial" charset="0"/>
              </a:rPr>
              <a:t>≥ 29</a:t>
            </a:r>
          </a:p>
        </p:txBody>
      </p:sp>
      <p:sp>
        <p:nvSpPr>
          <p:cNvPr id="33799" name="Text Box 7"/>
          <p:cNvSpPr txBox="1">
            <a:spLocks noChangeArrowheads="1"/>
          </p:cNvSpPr>
          <p:nvPr/>
        </p:nvSpPr>
        <p:spPr bwMode="auto">
          <a:xfrm>
            <a:off x="6421438" y="4364038"/>
            <a:ext cx="776287" cy="366712"/>
          </a:xfrm>
          <a:prstGeom prst="rect">
            <a:avLst/>
          </a:prstGeom>
          <a:noFill/>
          <a:ln w="9525">
            <a:noFill/>
            <a:miter lim="800000"/>
            <a:headEnd/>
            <a:tailEnd/>
          </a:ln>
          <a:effectLst/>
        </p:spPr>
        <p:txBody>
          <a:bodyPr>
            <a:spAutoFit/>
          </a:bodyPr>
          <a:lstStyle/>
          <a:p>
            <a:pPr>
              <a:spcBef>
                <a:spcPct val="50000"/>
              </a:spcBef>
            </a:pPr>
            <a:r>
              <a:rPr lang="en-US" sz="1800">
                <a:cs typeface="Arial" charset="0"/>
              </a:rPr>
              <a:t>&lt; 29</a:t>
            </a:r>
          </a:p>
        </p:txBody>
      </p:sp>
      <p:sp>
        <p:nvSpPr>
          <p:cNvPr id="33800" name="Text Box 8"/>
          <p:cNvSpPr txBox="1">
            <a:spLocks noChangeArrowheads="1"/>
          </p:cNvSpPr>
          <p:nvPr/>
        </p:nvSpPr>
        <p:spPr bwMode="auto">
          <a:xfrm>
            <a:off x="6616700" y="4810125"/>
            <a:ext cx="1689100" cy="701675"/>
          </a:xfrm>
          <a:prstGeom prst="rect">
            <a:avLst/>
          </a:prstGeom>
          <a:noFill/>
          <a:ln w="9525">
            <a:noFill/>
            <a:miter lim="800000"/>
            <a:headEnd/>
            <a:tailEnd/>
          </a:ln>
          <a:effectLst/>
        </p:spPr>
        <p:txBody>
          <a:bodyPr>
            <a:spAutoFit/>
          </a:bodyPr>
          <a:lstStyle/>
          <a:p>
            <a:pPr algn="ctr">
              <a:spcBef>
                <a:spcPct val="50000"/>
              </a:spcBef>
            </a:pPr>
            <a:r>
              <a:rPr lang="en-US" sz="2000" b="1">
                <a:cs typeface="Arial" charset="0"/>
              </a:rPr>
              <a:t>Total HDLp</a:t>
            </a:r>
            <a:br>
              <a:rPr lang="en-US" sz="2000" b="1">
                <a:cs typeface="Arial" charset="0"/>
              </a:rPr>
            </a:br>
            <a:r>
              <a:rPr lang="en-US" sz="2000" b="1">
                <a:cs typeface="Arial" charset="0"/>
              </a:rPr>
              <a:t>(µmol/L)</a:t>
            </a:r>
          </a:p>
        </p:txBody>
      </p:sp>
      <p:sp>
        <p:nvSpPr>
          <p:cNvPr id="33801" name="Text Box 9"/>
          <p:cNvSpPr txBox="1">
            <a:spLocks noChangeArrowheads="1"/>
          </p:cNvSpPr>
          <p:nvPr/>
        </p:nvSpPr>
        <p:spPr bwMode="auto">
          <a:xfrm rot="-5400000">
            <a:off x="163513" y="3900488"/>
            <a:ext cx="1768475" cy="396875"/>
          </a:xfrm>
          <a:prstGeom prst="rect">
            <a:avLst/>
          </a:prstGeom>
          <a:noFill/>
          <a:ln w="9525">
            <a:noFill/>
            <a:miter lim="800000"/>
            <a:headEnd/>
            <a:tailEnd/>
          </a:ln>
          <a:effectLst/>
        </p:spPr>
        <p:txBody>
          <a:bodyPr>
            <a:spAutoFit/>
          </a:bodyPr>
          <a:lstStyle/>
          <a:p>
            <a:pPr algn="ctr">
              <a:spcBef>
                <a:spcPct val="50000"/>
              </a:spcBef>
            </a:pPr>
            <a:r>
              <a:rPr lang="en-US" sz="2000" b="1">
                <a:cs typeface="Arial" charset="0"/>
              </a:rPr>
              <a:t>OR  for CVD</a:t>
            </a:r>
          </a:p>
        </p:txBody>
      </p:sp>
      <p:sp>
        <p:nvSpPr>
          <p:cNvPr id="33802" name="Text Box 10"/>
          <p:cNvSpPr txBox="1">
            <a:spLocks noChangeArrowheads="1"/>
          </p:cNvSpPr>
          <p:nvPr/>
        </p:nvSpPr>
        <p:spPr bwMode="auto">
          <a:xfrm>
            <a:off x="2463800" y="3287713"/>
            <a:ext cx="930275" cy="517525"/>
          </a:xfrm>
          <a:prstGeom prst="rect">
            <a:avLst/>
          </a:prstGeom>
          <a:noFill/>
          <a:ln w="9525">
            <a:noFill/>
            <a:miter lim="800000"/>
            <a:headEnd/>
            <a:tailEnd/>
          </a:ln>
          <a:effectLst/>
        </p:spPr>
        <p:txBody>
          <a:bodyPr>
            <a:spAutoFit/>
          </a:bodyPr>
          <a:lstStyle/>
          <a:p>
            <a:pPr>
              <a:spcBef>
                <a:spcPct val="50000"/>
              </a:spcBef>
            </a:pPr>
            <a:r>
              <a:rPr lang="en-US" sz="1400" b="1">
                <a:solidFill>
                  <a:schemeClr val="bg1"/>
                </a:solidFill>
                <a:cs typeface="Arial" charset="0"/>
              </a:rPr>
              <a:t>OR=2.58</a:t>
            </a:r>
            <a:br>
              <a:rPr lang="en-US" sz="1400" b="1">
                <a:solidFill>
                  <a:schemeClr val="bg1"/>
                </a:solidFill>
                <a:cs typeface="Arial" charset="0"/>
              </a:rPr>
            </a:br>
            <a:r>
              <a:rPr lang="en-US" sz="1400" b="1">
                <a:solidFill>
                  <a:schemeClr val="bg1"/>
                </a:solidFill>
                <a:cs typeface="Arial" charset="0"/>
              </a:rPr>
              <a:t>P &lt;0.001</a:t>
            </a:r>
          </a:p>
        </p:txBody>
      </p:sp>
      <p:sp>
        <p:nvSpPr>
          <p:cNvPr id="33803" name="Text Box 11"/>
          <p:cNvSpPr txBox="1">
            <a:spLocks noChangeArrowheads="1"/>
          </p:cNvSpPr>
          <p:nvPr/>
        </p:nvSpPr>
        <p:spPr bwMode="auto">
          <a:xfrm>
            <a:off x="3168650" y="2282825"/>
            <a:ext cx="930275" cy="517525"/>
          </a:xfrm>
          <a:prstGeom prst="rect">
            <a:avLst/>
          </a:prstGeom>
          <a:noFill/>
          <a:ln w="9525">
            <a:noFill/>
            <a:miter lim="800000"/>
            <a:headEnd/>
            <a:tailEnd/>
          </a:ln>
          <a:effectLst/>
        </p:spPr>
        <p:txBody>
          <a:bodyPr>
            <a:spAutoFit/>
          </a:bodyPr>
          <a:lstStyle/>
          <a:p>
            <a:pPr>
              <a:spcBef>
                <a:spcPct val="50000"/>
              </a:spcBef>
            </a:pPr>
            <a:r>
              <a:rPr lang="en-US" sz="1400" b="1">
                <a:solidFill>
                  <a:schemeClr val="bg1"/>
                </a:solidFill>
                <a:cs typeface="Arial" charset="0"/>
              </a:rPr>
              <a:t>OR=3.36</a:t>
            </a:r>
            <a:br>
              <a:rPr lang="en-US" sz="1400" b="1">
                <a:solidFill>
                  <a:schemeClr val="bg1"/>
                </a:solidFill>
                <a:cs typeface="Arial" charset="0"/>
              </a:rPr>
            </a:br>
            <a:r>
              <a:rPr lang="en-US" sz="1400" b="1">
                <a:solidFill>
                  <a:schemeClr val="bg1"/>
                </a:solidFill>
                <a:cs typeface="Arial" charset="0"/>
              </a:rPr>
              <a:t>P &lt;0.001</a:t>
            </a:r>
          </a:p>
        </p:txBody>
      </p:sp>
      <p:sp>
        <p:nvSpPr>
          <p:cNvPr id="33804" name="Text Box 12"/>
          <p:cNvSpPr txBox="1">
            <a:spLocks noChangeArrowheads="1"/>
          </p:cNvSpPr>
          <p:nvPr/>
        </p:nvSpPr>
        <p:spPr bwMode="auto">
          <a:xfrm>
            <a:off x="5022850" y="3311525"/>
            <a:ext cx="930275" cy="517525"/>
          </a:xfrm>
          <a:prstGeom prst="rect">
            <a:avLst/>
          </a:prstGeom>
          <a:noFill/>
          <a:ln w="9525">
            <a:noFill/>
            <a:miter lim="800000"/>
            <a:headEnd/>
            <a:tailEnd/>
          </a:ln>
          <a:effectLst/>
        </p:spPr>
        <p:txBody>
          <a:bodyPr>
            <a:spAutoFit/>
          </a:bodyPr>
          <a:lstStyle/>
          <a:p>
            <a:pPr>
              <a:spcBef>
                <a:spcPct val="50000"/>
              </a:spcBef>
            </a:pPr>
            <a:r>
              <a:rPr lang="en-US" sz="1400" b="1">
                <a:solidFill>
                  <a:schemeClr val="bg1"/>
                </a:solidFill>
                <a:cs typeface="Arial" charset="0"/>
              </a:rPr>
              <a:t>OR=1.49</a:t>
            </a:r>
            <a:br>
              <a:rPr lang="en-US" sz="1400" b="1">
                <a:solidFill>
                  <a:schemeClr val="bg1"/>
                </a:solidFill>
                <a:cs typeface="Arial" charset="0"/>
              </a:rPr>
            </a:br>
            <a:r>
              <a:rPr lang="en-US" sz="1400" b="1">
                <a:solidFill>
                  <a:schemeClr val="bg1"/>
                </a:solidFill>
                <a:cs typeface="Arial" charset="0"/>
              </a:rPr>
              <a:t>P=0.14</a:t>
            </a:r>
          </a:p>
        </p:txBody>
      </p:sp>
      <p:sp>
        <p:nvSpPr>
          <p:cNvPr id="33805" name="Text Box 13"/>
          <p:cNvSpPr txBox="1">
            <a:spLocks noChangeArrowheads="1"/>
          </p:cNvSpPr>
          <p:nvPr/>
        </p:nvSpPr>
        <p:spPr bwMode="auto">
          <a:xfrm>
            <a:off x="4238625" y="4094163"/>
            <a:ext cx="930275" cy="304800"/>
          </a:xfrm>
          <a:prstGeom prst="rect">
            <a:avLst/>
          </a:prstGeom>
          <a:noFill/>
          <a:ln w="9525">
            <a:noFill/>
            <a:miter lim="800000"/>
            <a:headEnd/>
            <a:tailEnd/>
          </a:ln>
          <a:effectLst/>
        </p:spPr>
        <p:txBody>
          <a:bodyPr>
            <a:spAutoFit/>
          </a:bodyPr>
          <a:lstStyle/>
          <a:p>
            <a:pPr>
              <a:spcBef>
                <a:spcPct val="50000"/>
              </a:spcBef>
            </a:pPr>
            <a:r>
              <a:rPr lang="en-US" sz="1400" b="1">
                <a:solidFill>
                  <a:schemeClr val="bg1"/>
                </a:solidFill>
                <a:cs typeface="Arial" charset="0"/>
              </a:rPr>
              <a:t>OR=1.00</a:t>
            </a:r>
          </a:p>
        </p:txBody>
      </p:sp>
      <p:sp>
        <p:nvSpPr>
          <p:cNvPr id="33806" name="Text Box 14"/>
          <p:cNvSpPr txBox="1">
            <a:spLocks noChangeArrowheads="1"/>
          </p:cNvSpPr>
          <p:nvPr/>
        </p:nvSpPr>
        <p:spPr bwMode="auto">
          <a:xfrm>
            <a:off x="3036888" y="5581650"/>
            <a:ext cx="1162050" cy="701675"/>
          </a:xfrm>
          <a:prstGeom prst="rect">
            <a:avLst/>
          </a:prstGeom>
          <a:noFill/>
          <a:ln w="9525">
            <a:noFill/>
            <a:miter lim="800000"/>
            <a:headEnd/>
            <a:tailEnd/>
          </a:ln>
          <a:effectLst/>
        </p:spPr>
        <p:txBody>
          <a:bodyPr>
            <a:spAutoFit/>
          </a:bodyPr>
          <a:lstStyle/>
          <a:p>
            <a:pPr algn="ctr">
              <a:spcBef>
                <a:spcPct val="50000"/>
              </a:spcBef>
            </a:pPr>
            <a:r>
              <a:rPr lang="en-US" sz="2000" b="1">
                <a:cs typeface="Arial" charset="0"/>
              </a:rPr>
              <a:t>IL-6</a:t>
            </a:r>
            <a:br>
              <a:rPr lang="en-US" sz="2000" b="1">
                <a:cs typeface="Arial" charset="0"/>
              </a:rPr>
            </a:br>
            <a:r>
              <a:rPr lang="en-US" sz="2000" b="1">
                <a:cs typeface="Arial" charset="0"/>
              </a:rPr>
              <a:t>pg/mL</a:t>
            </a:r>
          </a:p>
        </p:txBody>
      </p:sp>
      <p:graphicFrame>
        <p:nvGraphicFramePr>
          <p:cNvPr id="33807" name="Object 15"/>
          <p:cNvGraphicFramePr>
            <a:graphicFrameLocks noChangeAspect="1"/>
          </p:cNvGraphicFramePr>
          <p:nvPr/>
        </p:nvGraphicFramePr>
        <p:xfrm>
          <a:off x="990600" y="1676400"/>
          <a:ext cx="6072188" cy="3878263"/>
        </p:xfrm>
        <a:graphic>
          <a:graphicData uri="http://schemas.openxmlformats.org/presentationml/2006/ole">
            <p:oleObj spid="_x0000_s33807" name="Chart" r:id="rId4" imgW="4086225" imgH="2609969" progId="MSGraph.Chart.8">
              <p:embed followColorScheme="full"/>
            </p:oleObj>
          </a:graphicData>
        </a:graphic>
      </p:graphicFrame>
      <p:cxnSp>
        <p:nvCxnSpPr>
          <p:cNvPr id="4" name="Straight Connector 3"/>
          <p:cNvCxnSpPr/>
          <p:nvPr/>
        </p:nvCxnSpPr>
        <p:spPr>
          <a:xfrm>
            <a:off x="0" y="1371600"/>
            <a:ext cx="91440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p:txBody>
          <a:bodyPr/>
          <a:lstStyle/>
          <a:p>
            <a:pPr eaLnBrk="1" hangingPunct="1"/>
            <a:r>
              <a:rPr lang="en-US" sz="4400" b="0" smtClean="0"/>
              <a:t>Conclusions</a:t>
            </a:r>
          </a:p>
        </p:txBody>
      </p:sp>
      <p:sp>
        <p:nvSpPr>
          <p:cNvPr id="30722" name="Content Placeholder 2"/>
          <p:cNvSpPr>
            <a:spLocks noGrp="1"/>
          </p:cNvSpPr>
          <p:nvPr>
            <p:ph idx="4294967295"/>
          </p:nvPr>
        </p:nvSpPr>
        <p:spPr/>
        <p:txBody>
          <a:bodyPr/>
          <a:lstStyle/>
          <a:p>
            <a:pPr eaLnBrk="1" hangingPunct="1">
              <a:lnSpc>
                <a:spcPct val="90000"/>
              </a:lnSpc>
              <a:spcBef>
                <a:spcPct val="50000"/>
              </a:spcBef>
            </a:pPr>
            <a:r>
              <a:rPr lang="en-US" sz="2400" smtClean="0">
                <a:solidFill>
                  <a:schemeClr val="tx1"/>
                </a:solidFill>
              </a:rPr>
              <a:t>In the SMART Trial lower total HDL-p and especially small HDL-p are predictive for cardiovascular events in HIV patients. </a:t>
            </a:r>
          </a:p>
          <a:p>
            <a:pPr eaLnBrk="1" hangingPunct="1">
              <a:lnSpc>
                <a:spcPct val="90000"/>
              </a:lnSpc>
              <a:spcBef>
                <a:spcPct val="50000"/>
              </a:spcBef>
              <a:buFontTx/>
              <a:buNone/>
            </a:pPr>
            <a:endParaRPr lang="en-US" sz="2400" smtClean="0">
              <a:solidFill>
                <a:schemeClr val="tx1"/>
              </a:solidFill>
            </a:endParaRPr>
          </a:p>
          <a:p>
            <a:pPr eaLnBrk="1" hangingPunct="1">
              <a:lnSpc>
                <a:spcPct val="90000"/>
              </a:lnSpc>
              <a:spcBef>
                <a:spcPct val="50000"/>
              </a:spcBef>
            </a:pPr>
            <a:r>
              <a:rPr lang="en-US" sz="2400" smtClean="0">
                <a:solidFill>
                  <a:schemeClr val="tx1"/>
                </a:solidFill>
              </a:rPr>
              <a:t>Intermittent ART therapy (DC) is associated with a decrease in HDL-p concentration in comparison with continuous therapy (VS) after one month. </a:t>
            </a:r>
          </a:p>
          <a:p>
            <a:pPr eaLnBrk="1" hangingPunct="1">
              <a:lnSpc>
                <a:spcPct val="90000"/>
              </a:lnSpc>
              <a:spcBef>
                <a:spcPct val="50000"/>
              </a:spcBef>
              <a:buFontTx/>
              <a:buNone/>
            </a:pPr>
            <a:r>
              <a:rPr lang="en-US" sz="2400" smtClean="0">
                <a:solidFill>
                  <a:schemeClr val="tx1"/>
                </a:solidFill>
              </a:rPr>
              <a:t> </a:t>
            </a:r>
          </a:p>
          <a:p>
            <a:pPr eaLnBrk="1" hangingPunct="1">
              <a:lnSpc>
                <a:spcPct val="90000"/>
              </a:lnSpc>
              <a:spcBef>
                <a:spcPct val="50000"/>
              </a:spcBef>
            </a:pPr>
            <a:r>
              <a:rPr lang="en-US" sz="2400" smtClean="0">
                <a:solidFill>
                  <a:schemeClr val="tx1"/>
                </a:solidFill>
              </a:rPr>
              <a:t>The long-term effects of ART on HDL-chol and particles and therapy to increase it need to be further studied in randomized trials in HIV patients.</a:t>
            </a:r>
          </a:p>
          <a:p>
            <a:pPr eaLnBrk="1" hangingPunct="1">
              <a:lnSpc>
                <a:spcPct val="90000"/>
              </a:lnSpc>
              <a:spcBef>
                <a:spcPct val="50000"/>
              </a:spcBef>
            </a:pPr>
            <a:endParaRPr lang="en-US" sz="2700" smtClean="0">
              <a:solidFill>
                <a:schemeClr val="tx1"/>
              </a:solidFill>
            </a:endParaRPr>
          </a:p>
        </p:txBody>
      </p:sp>
      <p:cxnSp>
        <p:nvCxnSpPr>
          <p:cNvPr id="4" name="Straight Connector 3"/>
          <p:cNvCxnSpPr/>
          <p:nvPr/>
        </p:nvCxnSpPr>
        <p:spPr>
          <a:xfrm>
            <a:off x="0" y="1524000"/>
            <a:ext cx="91440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p:txBody>
          <a:bodyPr/>
          <a:lstStyle/>
          <a:p>
            <a:pPr eaLnBrk="1" hangingPunct="1"/>
            <a:r>
              <a:rPr lang="en-US" smtClean="0"/>
              <a:t>Background</a:t>
            </a:r>
          </a:p>
        </p:txBody>
      </p:sp>
      <p:sp>
        <p:nvSpPr>
          <p:cNvPr id="16386" name="Content Placeholder 2"/>
          <p:cNvSpPr>
            <a:spLocks noGrp="1"/>
          </p:cNvSpPr>
          <p:nvPr>
            <p:ph idx="4294967295"/>
          </p:nvPr>
        </p:nvSpPr>
        <p:spPr/>
        <p:txBody>
          <a:bodyPr/>
          <a:lstStyle/>
          <a:p>
            <a:pPr eaLnBrk="1" hangingPunct="1">
              <a:lnSpc>
                <a:spcPct val="80000"/>
              </a:lnSpc>
            </a:pPr>
            <a:r>
              <a:rPr lang="en-US" sz="3000" smtClean="0">
                <a:solidFill>
                  <a:schemeClr val="tx1"/>
                </a:solidFill>
              </a:rPr>
              <a:t>In the SMART Study, intermittent ART compared to continuous ART was found to cause an excess risk of all-cause mortality and cardiovascular disease.</a:t>
            </a:r>
          </a:p>
          <a:p>
            <a:pPr eaLnBrk="1" hangingPunct="1">
              <a:lnSpc>
                <a:spcPct val="80000"/>
              </a:lnSpc>
            </a:pPr>
            <a:endParaRPr lang="en-US" sz="3000" smtClean="0">
              <a:solidFill>
                <a:schemeClr val="tx1"/>
              </a:solidFill>
            </a:endParaRPr>
          </a:p>
          <a:p>
            <a:pPr eaLnBrk="1" hangingPunct="1">
              <a:lnSpc>
                <a:spcPct val="80000"/>
              </a:lnSpc>
            </a:pPr>
            <a:r>
              <a:rPr lang="en-US" sz="3000" smtClean="0">
                <a:solidFill>
                  <a:schemeClr val="tx1"/>
                </a:solidFill>
              </a:rPr>
              <a:t>ART interruption is associated with a decline in HDL-and LDL-cholesterol.</a:t>
            </a:r>
          </a:p>
          <a:p>
            <a:pPr eaLnBrk="1" hangingPunct="1">
              <a:lnSpc>
                <a:spcPct val="80000"/>
              </a:lnSpc>
            </a:pPr>
            <a:endParaRPr lang="en-US" sz="3000" smtClean="0">
              <a:solidFill>
                <a:schemeClr val="tx1"/>
              </a:solidFill>
            </a:endParaRPr>
          </a:p>
          <a:p>
            <a:pPr eaLnBrk="1" hangingPunct="1">
              <a:lnSpc>
                <a:spcPct val="80000"/>
              </a:lnSpc>
            </a:pPr>
            <a:r>
              <a:rPr lang="en-US" sz="3000" smtClean="0">
                <a:solidFill>
                  <a:schemeClr val="tx1"/>
                </a:solidFill>
              </a:rPr>
              <a:t>Lower levels of HDL-cholesterol are  associated with an increased risk of CVD. </a:t>
            </a:r>
          </a:p>
        </p:txBody>
      </p:sp>
      <p:cxnSp>
        <p:nvCxnSpPr>
          <p:cNvPr id="5" name="Straight Connector 4"/>
          <p:cNvCxnSpPr/>
          <p:nvPr/>
        </p:nvCxnSpPr>
        <p:spPr>
          <a:xfrm>
            <a:off x="0" y="1371600"/>
            <a:ext cx="91440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465138"/>
            <a:ext cx="8229600" cy="952500"/>
          </a:xfrm>
        </p:spPr>
        <p:txBody>
          <a:bodyPr/>
          <a:lstStyle/>
          <a:p>
            <a:r>
              <a:rPr lang="en-US" sz="2400" smtClean="0"/>
              <a:t>Subjects with same HDL-cholesterol can have </a:t>
            </a:r>
            <a:br>
              <a:rPr lang="en-US" sz="2400" smtClean="0"/>
            </a:br>
            <a:r>
              <a:rPr lang="en-US" sz="2400" smtClean="0"/>
              <a:t>different HDL-particle concentrations</a:t>
            </a:r>
          </a:p>
        </p:txBody>
      </p:sp>
      <p:sp>
        <p:nvSpPr>
          <p:cNvPr id="17410" name="Rectangle 3"/>
          <p:cNvSpPr>
            <a:spLocks noGrp="1" noChangeArrowheads="1"/>
          </p:cNvSpPr>
          <p:nvPr>
            <p:ph type="body" sz="half" idx="1"/>
          </p:nvPr>
        </p:nvSpPr>
        <p:spPr>
          <a:xfrm>
            <a:off x="542925" y="1600200"/>
            <a:ext cx="4572000" cy="4525963"/>
          </a:xfrm>
        </p:spPr>
        <p:txBody>
          <a:bodyPr/>
          <a:lstStyle/>
          <a:p>
            <a:pPr algn="ctr">
              <a:buFontTx/>
              <a:buNone/>
            </a:pPr>
            <a:r>
              <a:rPr lang="en-US" sz="2400" smtClean="0"/>
              <a:t>			     </a:t>
            </a:r>
            <a:r>
              <a:rPr lang="en-US" sz="2400" u="sng" smtClean="0">
                <a:solidFill>
                  <a:schemeClr val="tx1"/>
                </a:solidFill>
              </a:rPr>
              <a:t>52-yr man</a:t>
            </a:r>
          </a:p>
          <a:p>
            <a:pPr>
              <a:buFontTx/>
              <a:buNone/>
            </a:pPr>
            <a:r>
              <a:rPr lang="en-US" sz="2400" smtClean="0">
                <a:solidFill>
                  <a:schemeClr val="tx1"/>
                </a:solidFill>
              </a:rPr>
              <a:t>Total Chol		205 mg/dL</a:t>
            </a:r>
          </a:p>
          <a:p>
            <a:pPr>
              <a:buFontTx/>
              <a:buNone/>
            </a:pPr>
            <a:r>
              <a:rPr lang="en-US" sz="2400" smtClean="0">
                <a:solidFill>
                  <a:schemeClr val="tx1"/>
                </a:solidFill>
              </a:rPr>
              <a:t>Triglycerides		180 mg/dL</a:t>
            </a:r>
          </a:p>
          <a:p>
            <a:pPr>
              <a:buFontTx/>
              <a:buNone/>
            </a:pPr>
            <a:r>
              <a:rPr lang="en-US" sz="2400" smtClean="0">
                <a:solidFill>
                  <a:srgbClr val="FF9900"/>
                </a:solidFill>
              </a:rPr>
              <a:t>HDL-chol		  36 mg/dL</a:t>
            </a:r>
          </a:p>
          <a:p>
            <a:pPr>
              <a:buFontTx/>
              <a:buNone/>
            </a:pPr>
            <a:r>
              <a:rPr lang="en-US" sz="2400" smtClean="0">
                <a:solidFill>
                  <a:schemeClr val="tx1"/>
                </a:solidFill>
              </a:rPr>
              <a:t>LDL-chol		115 mg/dL</a:t>
            </a:r>
          </a:p>
          <a:p>
            <a:pPr>
              <a:buFontTx/>
              <a:buNone/>
            </a:pPr>
            <a:r>
              <a:rPr lang="en-US" sz="2400" smtClean="0">
                <a:solidFill>
                  <a:schemeClr val="tx1"/>
                </a:solidFill>
              </a:rPr>
              <a:t>Small LDL-p	         1100nmol/L</a:t>
            </a:r>
          </a:p>
          <a:p>
            <a:pPr>
              <a:buFontTx/>
              <a:buNone/>
            </a:pPr>
            <a:r>
              <a:rPr lang="en-US" sz="2400" smtClean="0">
                <a:solidFill>
                  <a:schemeClr val="tx1"/>
                </a:solidFill>
              </a:rPr>
              <a:t>Large LDL-p	 	500nmol/L</a:t>
            </a:r>
          </a:p>
          <a:p>
            <a:pPr>
              <a:buFontTx/>
              <a:buNone/>
            </a:pPr>
            <a:r>
              <a:rPr lang="en-US" sz="2400" smtClean="0">
                <a:solidFill>
                  <a:srgbClr val="FF9900"/>
                </a:solidFill>
              </a:rPr>
              <a:t>Large HDL-p	    	    8µmol/L</a:t>
            </a:r>
          </a:p>
          <a:p>
            <a:pPr>
              <a:buFontTx/>
              <a:buNone/>
            </a:pPr>
            <a:r>
              <a:rPr lang="en-US" sz="2400" smtClean="0">
                <a:solidFill>
                  <a:srgbClr val="FF9900"/>
                </a:solidFill>
              </a:rPr>
              <a:t>Small HDL-p	    	  23µmol/L</a:t>
            </a:r>
          </a:p>
          <a:p>
            <a:pPr>
              <a:buFontTx/>
              <a:buNone/>
            </a:pPr>
            <a:endParaRPr lang="en-US" sz="2400" smtClean="0">
              <a:solidFill>
                <a:srgbClr val="FF9900"/>
              </a:solidFill>
            </a:endParaRPr>
          </a:p>
          <a:p>
            <a:pPr>
              <a:buFontTx/>
              <a:buNone/>
            </a:pPr>
            <a:endParaRPr lang="en-US" sz="2400" smtClean="0"/>
          </a:p>
          <a:p>
            <a:pPr>
              <a:buFontTx/>
              <a:buNone/>
            </a:pPr>
            <a:endParaRPr lang="en-US" sz="2400" smtClean="0"/>
          </a:p>
        </p:txBody>
      </p:sp>
      <p:sp>
        <p:nvSpPr>
          <p:cNvPr id="17411" name="Rectangle 4"/>
          <p:cNvSpPr>
            <a:spLocks noGrp="1" noChangeArrowheads="1"/>
          </p:cNvSpPr>
          <p:nvPr>
            <p:ph type="body" sz="half" idx="2"/>
          </p:nvPr>
        </p:nvSpPr>
        <p:spPr>
          <a:xfrm>
            <a:off x="4648200" y="1600200"/>
            <a:ext cx="3629025" cy="4525963"/>
          </a:xfrm>
        </p:spPr>
        <p:txBody>
          <a:bodyPr/>
          <a:lstStyle/>
          <a:p>
            <a:pPr algn="r">
              <a:buFontTx/>
              <a:buNone/>
            </a:pPr>
            <a:r>
              <a:rPr lang="en-US" sz="2400" u="sng" smtClean="0">
                <a:solidFill>
                  <a:schemeClr val="tx1"/>
                </a:solidFill>
              </a:rPr>
              <a:t>52-yr man</a:t>
            </a:r>
          </a:p>
          <a:p>
            <a:pPr algn="r">
              <a:buFontTx/>
              <a:buNone/>
            </a:pPr>
            <a:r>
              <a:rPr lang="en-US" sz="2400" smtClean="0">
                <a:solidFill>
                  <a:schemeClr val="tx1"/>
                </a:solidFill>
              </a:rPr>
              <a:t>195 mg/dL</a:t>
            </a:r>
          </a:p>
          <a:p>
            <a:pPr algn="r">
              <a:buFontTx/>
              <a:buNone/>
            </a:pPr>
            <a:r>
              <a:rPr lang="en-US" sz="2400" smtClean="0">
                <a:solidFill>
                  <a:schemeClr val="tx1"/>
                </a:solidFill>
              </a:rPr>
              <a:t>185 mg/dL</a:t>
            </a:r>
          </a:p>
          <a:p>
            <a:pPr algn="r">
              <a:buFontTx/>
              <a:buNone/>
            </a:pPr>
            <a:r>
              <a:rPr lang="en-US" sz="2400" smtClean="0">
                <a:solidFill>
                  <a:srgbClr val="FF9900"/>
                </a:solidFill>
              </a:rPr>
              <a:t>36 mg/dL</a:t>
            </a:r>
          </a:p>
          <a:p>
            <a:pPr algn="r">
              <a:buFontTx/>
              <a:buNone/>
            </a:pPr>
            <a:r>
              <a:rPr lang="en-US" sz="2400" smtClean="0">
                <a:solidFill>
                  <a:schemeClr val="tx1"/>
                </a:solidFill>
              </a:rPr>
              <a:t>122 mg/dL</a:t>
            </a:r>
          </a:p>
          <a:p>
            <a:pPr algn="r">
              <a:buFontTx/>
              <a:buNone/>
            </a:pPr>
            <a:r>
              <a:rPr lang="en-US" sz="2400" smtClean="0">
                <a:solidFill>
                  <a:schemeClr val="tx1"/>
                </a:solidFill>
              </a:rPr>
              <a:t>1100nmol/dL</a:t>
            </a:r>
          </a:p>
          <a:p>
            <a:pPr algn="r">
              <a:buFontTx/>
              <a:buNone/>
            </a:pPr>
            <a:r>
              <a:rPr lang="en-US" sz="2400" smtClean="0">
                <a:solidFill>
                  <a:schemeClr val="tx1"/>
                </a:solidFill>
              </a:rPr>
              <a:t>500nmol/dL</a:t>
            </a:r>
          </a:p>
          <a:p>
            <a:pPr algn="r">
              <a:buFontTx/>
              <a:buNone/>
            </a:pPr>
            <a:r>
              <a:rPr lang="en-US" sz="2400" smtClean="0">
                <a:solidFill>
                  <a:srgbClr val="FF9900"/>
                </a:solidFill>
              </a:rPr>
              <a:t>3µmol/L</a:t>
            </a:r>
          </a:p>
          <a:p>
            <a:pPr algn="r">
              <a:buFontTx/>
              <a:buNone/>
            </a:pPr>
            <a:r>
              <a:rPr lang="en-US" sz="2400" smtClean="0">
                <a:solidFill>
                  <a:srgbClr val="FF9900"/>
                </a:solidFill>
              </a:rPr>
              <a:t>28µmol/L</a:t>
            </a:r>
          </a:p>
        </p:txBody>
      </p:sp>
      <p:cxnSp>
        <p:nvCxnSpPr>
          <p:cNvPr id="4" name="Straight Connector 3"/>
          <p:cNvCxnSpPr/>
          <p:nvPr/>
        </p:nvCxnSpPr>
        <p:spPr>
          <a:xfrm>
            <a:off x="0" y="1371600"/>
            <a:ext cx="91440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Line 2"/>
          <p:cNvSpPr>
            <a:spLocks noChangeShapeType="1"/>
          </p:cNvSpPr>
          <p:nvPr/>
        </p:nvSpPr>
        <p:spPr bwMode="blackWhite">
          <a:xfrm>
            <a:off x="7305675" y="5599113"/>
            <a:ext cx="0" cy="76200"/>
          </a:xfrm>
          <a:prstGeom prst="line">
            <a:avLst/>
          </a:prstGeom>
          <a:noFill/>
          <a:ln w="9525">
            <a:solidFill>
              <a:schemeClr val="tx1"/>
            </a:solidFill>
            <a:round/>
            <a:headEnd/>
            <a:tailEnd/>
          </a:ln>
        </p:spPr>
        <p:txBody>
          <a:bodyPr wrap="none" anchor="ctr"/>
          <a:lstStyle/>
          <a:p>
            <a:endParaRPr lang="en-US"/>
          </a:p>
        </p:txBody>
      </p:sp>
      <p:sp>
        <p:nvSpPr>
          <p:cNvPr id="18434" name="Line 3"/>
          <p:cNvSpPr>
            <a:spLocks noChangeShapeType="1"/>
          </p:cNvSpPr>
          <p:nvPr/>
        </p:nvSpPr>
        <p:spPr bwMode="blackWhite">
          <a:xfrm>
            <a:off x="4257675" y="5599113"/>
            <a:ext cx="0" cy="76200"/>
          </a:xfrm>
          <a:prstGeom prst="line">
            <a:avLst/>
          </a:prstGeom>
          <a:noFill/>
          <a:ln w="9525">
            <a:solidFill>
              <a:schemeClr val="tx1"/>
            </a:solidFill>
            <a:round/>
            <a:headEnd/>
            <a:tailEnd/>
          </a:ln>
        </p:spPr>
        <p:txBody>
          <a:bodyPr wrap="none" anchor="ctr"/>
          <a:lstStyle/>
          <a:p>
            <a:endParaRPr lang="en-US"/>
          </a:p>
        </p:txBody>
      </p:sp>
      <p:sp>
        <p:nvSpPr>
          <p:cNvPr id="18435" name="Line 4"/>
          <p:cNvSpPr>
            <a:spLocks noChangeShapeType="1"/>
          </p:cNvSpPr>
          <p:nvPr/>
        </p:nvSpPr>
        <p:spPr bwMode="blackWhite">
          <a:xfrm>
            <a:off x="5781675" y="5599113"/>
            <a:ext cx="0" cy="76200"/>
          </a:xfrm>
          <a:prstGeom prst="line">
            <a:avLst/>
          </a:prstGeom>
          <a:noFill/>
          <a:ln w="9525">
            <a:solidFill>
              <a:schemeClr val="tx1"/>
            </a:solidFill>
            <a:round/>
            <a:headEnd/>
            <a:tailEnd/>
          </a:ln>
        </p:spPr>
        <p:txBody>
          <a:bodyPr wrap="none" anchor="ctr"/>
          <a:lstStyle/>
          <a:p>
            <a:endParaRPr lang="en-US"/>
          </a:p>
        </p:txBody>
      </p:sp>
      <p:sp>
        <p:nvSpPr>
          <p:cNvPr id="18436" name="Line 5"/>
          <p:cNvSpPr>
            <a:spLocks noChangeShapeType="1"/>
          </p:cNvSpPr>
          <p:nvPr/>
        </p:nvSpPr>
        <p:spPr bwMode="blackWhite">
          <a:xfrm>
            <a:off x="8372475" y="5599113"/>
            <a:ext cx="0" cy="76200"/>
          </a:xfrm>
          <a:prstGeom prst="line">
            <a:avLst/>
          </a:prstGeom>
          <a:noFill/>
          <a:ln w="9525">
            <a:solidFill>
              <a:schemeClr val="tx1"/>
            </a:solidFill>
            <a:round/>
            <a:headEnd/>
            <a:tailEnd/>
          </a:ln>
        </p:spPr>
        <p:txBody>
          <a:bodyPr wrap="none" anchor="ctr"/>
          <a:lstStyle/>
          <a:p>
            <a:endParaRPr lang="en-US"/>
          </a:p>
        </p:txBody>
      </p:sp>
      <p:sp>
        <p:nvSpPr>
          <p:cNvPr id="18437" name="Line 6"/>
          <p:cNvSpPr>
            <a:spLocks noChangeShapeType="1"/>
          </p:cNvSpPr>
          <p:nvPr/>
        </p:nvSpPr>
        <p:spPr bwMode="blackWhite">
          <a:xfrm>
            <a:off x="1895475" y="5599113"/>
            <a:ext cx="0" cy="76200"/>
          </a:xfrm>
          <a:prstGeom prst="line">
            <a:avLst/>
          </a:prstGeom>
          <a:noFill/>
          <a:ln w="9525">
            <a:solidFill>
              <a:schemeClr val="tx1"/>
            </a:solidFill>
            <a:round/>
            <a:headEnd/>
            <a:tailEnd/>
          </a:ln>
        </p:spPr>
        <p:txBody>
          <a:bodyPr wrap="none" anchor="ctr"/>
          <a:lstStyle/>
          <a:p>
            <a:endParaRPr lang="en-US"/>
          </a:p>
        </p:txBody>
      </p:sp>
      <p:sp>
        <p:nvSpPr>
          <p:cNvPr id="18438" name="Line 7"/>
          <p:cNvSpPr>
            <a:spLocks noChangeShapeType="1"/>
          </p:cNvSpPr>
          <p:nvPr/>
        </p:nvSpPr>
        <p:spPr bwMode="blackWhite">
          <a:xfrm>
            <a:off x="2657475" y="5599113"/>
            <a:ext cx="0" cy="76200"/>
          </a:xfrm>
          <a:prstGeom prst="line">
            <a:avLst/>
          </a:prstGeom>
          <a:noFill/>
          <a:ln w="9525">
            <a:solidFill>
              <a:schemeClr val="tx1"/>
            </a:solidFill>
            <a:round/>
            <a:headEnd/>
            <a:tailEnd/>
          </a:ln>
        </p:spPr>
        <p:txBody>
          <a:bodyPr wrap="none" anchor="ctr"/>
          <a:lstStyle/>
          <a:p>
            <a:endParaRPr lang="en-US"/>
          </a:p>
        </p:txBody>
      </p:sp>
      <p:sp>
        <p:nvSpPr>
          <p:cNvPr id="18439" name="Line 8"/>
          <p:cNvSpPr>
            <a:spLocks noChangeShapeType="1"/>
          </p:cNvSpPr>
          <p:nvPr/>
        </p:nvSpPr>
        <p:spPr bwMode="blackWhite">
          <a:xfrm>
            <a:off x="3343275" y="5599113"/>
            <a:ext cx="0" cy="76200"/>
          </a:xfrm>
          <a:prstGeom prst="line">
            <a:avLst/>
          </a:prstGeom>
          <a:noFill/>
          <a:ln w="9525">
            <a:solidFill>
              <a:schemeClr val="tx1"/>
            </a:solidFill>
            <a:round/>
            <a:headEnd/>
            <a:tailEnd/>
          </a:ln>
        </p:spPr>
        <p:txBody>
          <a:bodyPr wrap="none" anchor="ctr"/>
          <a:lstStyle/>
          <a:p>
            <a:endParaRPr lang="en-US"/>
          </a:p>
        </p:txBody>
      </p:sp>
      <p:sp>
        <p:nvSpPr>
          <p:cNvPr id="18440" name="Line 9"/>
          <p:cNvSpPr>
            <a:spLocks noChangeShapeType="1"/>
          </p:cNvSpPr>
          <p:nvPr/>
        </p:nvSpPr>
        <p:spPr bwMode="blackWhite">
          <a:xfrm rot="-5400000" flipH="1" flipV="1">
            <a:off x="1552575" y="5332413"/>
            <a:ext cx="0" cy="76200"/>
          </a:xfrm>
          <a:prstGeom prst="line">
            <a:avLst/>
          </a:prstGeom>
          <a:noFill/>
          <a:ln w="9525">
            <a:solidFill>
              <a:schemeClr val="tx1"/>
            </a:solidFill>
            <a:round/>
            <a:headEnd/>
            <a:tailEnd/>
          </a:ln>
        </p:spPr>
        <p:txBody>
          <a:bodyPr wrap="none" anchor="ctr"/>
          <a:lstStyle/>
          <a:p>
            <a:endParaRPr lang="en-US"/>
          </a:p>
        </p:txBody>
      </p:sp>
      <p:sp>
        <p:nvSpPr>
          <p:cNvPr id="18441" name="Line 10"/>
          <p:cNvSpPr>
            <a:spLocks noChangeShapeType="1"/>
          </p:cNvSpPr>
          <p:nvPr/>
        </p:nvSpPr>
        <p:spPr bwMode="blackWhite">
          <a:xfrm rot="-5400000" flipH="1" flipV="1">
            <a:off x="1552575" y="2665413"/>
            <a:ext cx="0" cy="76200"/>
          </a:xfrm>
          <a:prstGeom prst="line">
            <a:avLst/>
          </a:prstGeom>
          <a:noFill/>
          <a:ln w="9525">
            <a:solidFill>
              <a:schemeClr val="tx1"/>
            </a:solidFill>
            <a:round/>
            <a:headEnd/>
            <a:tailEnd/>
          </a:ln>
        </p:spPr>
        <p:txBody>
          <a:bodyPr wrap="none" anchor="ctr"/>
          <a:lstStyle/>
          <a:p>
            <a:endParaRPr lang="en-US"/>
          </a:p>
        </p:txBody>
      </p:sp>
      <p:sp>
        <p:nvSpPr>
          <p:cNvPr id="18442" name="Line 11"/>
          <p:cNvSpPr>
            <a:spLocks noChangeShapeType="1"/>
          </p:cNvSpPr>
          <p:nvPr/>
        </p:nvSpPr>
        <p:spPr bwMode="blackWhite">
          <a:xfrm rot="-5400000" flipH="1" flipV="1">
            <a:off x="1552575" y="1598613"/>
            <a:ext cx="0" cy="76200"/>
          </a:xfrm>
          <a:prstGeom prst="line">
            <a:avLst/>
          </a:prstGeom>
          <a:noFill/>
          <a:ln w="9525">
            <a:solidFill>
              <a:schemeClr val="tx1"/>
            </a:solidFill>
            <a:round/>
            <a:headEnd/>
            <a:tailEnd/>
          </a:ln>
        </p:spPr>
        <p:txBody>
          <a:bodyPr wrap="none" anchor="ctr"/>
          <a:lstStyle/>
          <a:p>
            <a:endParaRPr lang="en-US"/>
          </a:p>
        </p:txBody>
      </p:sp>
      <p:sp>
        <p:nvSpPr>
          <p:cNvPr id="18443" name="Line 12"/>
          <p:cNvSpPr>
            <a:spLocks noChangeShapeType="1"/>
          </p:cNvSpPr>
          <p:nvPr/>
        </p:nvSpPr>
        <p:spPr bwMode="blackWhite">
          <a:xfrm rot="-5400000" flipH="1" flipV="1">
            <a:off x="1552575" y="3427413"/>
            <a:ext cx="0" cy="76200"/>
          </a:xfrm>
          <a:prstGeom prst="line">
            <a:avLst/>
          </a:prstGeom>
          <a:noFill/>
          <a:ln w="9525">
            <a:solidFill>
              <a:schemeClr val="tx1"/>
            </a:solidFill>
            <a:round/>
            <a:headEnd/>
            <a:tailEnd/>
          </a:ln>
        </p:spPr>
        <p:txBody>
          <a:bodyPr wrap="none" anchor="ctr"/>
          <a:lstStyle/>
          <a:p>
            <a:endParaRPr lang="en-US"/>
          </a:p>
        </p:txBody>
      </p:sp>
      <p:sp>
        <p:nvSpPr>
          <p:cNvPr id="18444" name="Line 13"/>
          <p:cNvSpPr>
            <a:spLocks noChangeShapeType="1"/>
          </p:cNvSpPr>
          <p:nvPr/>
        </p:nvSpPr>
        <p:spPr bwMode="blackWhite">
          <a:xfrm rot="-5400000" flipH="1" flipV="1">
            <a:off x="1552575" y="4799013"/>
            <a:ext cx="0" cy="76200"/>
          </a:xfrm>
          <a:prstGeom prst="line">
            <a:avLst/>
          </a:prstGeom>
          <a:noFill/>
          <a:ln w="9525">
            <a:solidFill>
              <a:schemeClr val="tx1"/>
            </a:solidFill>
            <a:round/>
            <a:headEnd/>
            <a:tailEnd/>
          </a:ln>
        </p:spPr>
        <p:txBody>
          <a:bodyPr wrap="none" anchor="ctr"/>
          <a:lstStyle/>
          <a:p>
            <a:endParaRPr lang="en-US"/>
          </a:p>
        </p:txBody>
      </p:sp>
      <p:sp>
        <p:nvSpPr>
          <p:cNvPr id="18445" name="Line 14"/>
          <p:cNvSpPr>
            <a:spLocks noChangeShapeType="1"/>
          </p:cNvSpPr>
          <p:nvPr/>
        </p:nvSpPr>
        <p:spPr bwMode="blackWhite">
          <a:xfrm rot="-5400000" flipH="1" flipV="1">
            <a:off x="1552575" y="4418013"/>
            <a:ext cx="0" cy="76200"/>
          </a:xfrm>
          <a:prstGeom prst="line">
            <a:avLst/>
          </a:prstGeom>
          <a:noFill/>
          <a:ln w="9525">
            <a:solidFill>
              <a:schemeClr val="tx1"/>
            </a:solidFill>
            <a:round/>
            <a:headEnd/>
            <a:tailEnd/>
          </a:ln>
        </p:spPr>
        <p:txBody>
          <a:bodyPr wrap="none" anchor="ctr"/>
          <a:lstStyle/>
          <a:p>
            <a:endParaRPr lang="en-US"/>
          </a:p>
        </p:txBody>
      </p:sp>
      <p:sp>
        <p:nvSpPr>
          <p:cNvPr id="18446" name="Text Box 15"/>
          <p:cNvSpPr txBox="1">
            <a:spLocks noChangeArrowheads="1"/>
          </p:cNvSpPr>
          <p:nvPr/>
        </p:nvSpPr>
        <p:spPr bwMode="blackWhite">
          <a:xfrm>
            <a:off x="6315075" y="3101975"/>
            <a:ext cx="1268413" cy="517525"/>
          </a:xfrm>
          <a:prstGeom prst="rect">
            <a:avLst/>
          </a:prstGeom>
          <a:noFill/>
          <a:ln w="9525">
            <a:noFill/>
            <a:miter lim="800000"/>
            <a:headEnd/>
            <a:tailEnd/>
          </a:ln>
        </p:spPr>
        <p:txBody>
          <a:bodyPr wrap="none">
            <a:spAutoFit/>
          </a:bodyPr>
          <a:lstStyle/>
          <a:p>
            <a:pPr algn="ctr" eaLnBrk="0" hangingPunct="0"/>
            <a:r>
              <a:rPr lang="en-US" sz="1400" b="1">
                <a:cs typeface="Arial" charset="0"/>
              </a:rPr>
              <a:t>Chylomicron</a:t>
            </a:r>
          </a:p>
          <a:p>
            <a:pPr algn="ctr" eaLnBrk="0" hangingPunct="0"/>
            <a:r>
              <a:rPr lang="en-US" sz="1400" b="1">
                <a:cs typeface="Arial" charset="0"/>
              </a:rPr>
              <a:t>Remnants</a:t>
            </a:r>
            <a:endParaRPr lang="en-US" sz="2400" b="1">
              <a:cs typeface="Arial" charset="0"/>
            </a:endParaRPr>
          </a:p>
        </p:txBody>
      </p:sp>
      <p:sp>
        <p:nvSpPr>
          <p:cNvPr id="18447" name="Oval 16"/>
          <p:cNvSpPr>
            <a:spLocks noChangeArrowheads="1"/>
          </p:cNvSpPr>
          <p:nvPr/>
        </p:nvSpPr>
        <p:spPr bwMode="blackWhite">
          <a:xfrm>
            <a:off x="5172075" y="2160588"/>
            <a:ext cx="695325" cy="695325"/>
          </a:xfrm>
          <a:prstGeom prst="ellipse">
            <a:avLst/>
          </a:prstGeom>
          <a:gradFill rotWithShape="0">
            <a:gsLst>
              <a:gs pos="0">
                <a:srgbClr val="FF0000"/>
              </a:gs>
              <a:gs pos="100000">
                <a:srgbClr val="760000"/>
              </a:gs>
            </a:gsLst>
            <a:path path="shape">
              <a:fillToRect l="50000" t="50000" r="50000" b="50000"/>
            </a:path>
          </a:gradFill>
          <a:ln w="9525">
            <a:solidFill>
              <a:schemeClr val="tx1"/>
            </a:solidFill>
            <a:round/>
            <a:headEnd/>
            <a:tailEnd/>
          </a:ln>
        </p:spPr>
        <p:txBody>
          <a:bodyPr wrap="none" anchor="ctr"/>
          <a:lstStyle/>
          <a:p>
            <a:endParaRPr lang="en-US"/>
          </a:p>
        </p:txBody>
      </p:sp>
      <p:sp>
        <p:nvSpPr>
          <p:cNvPr id="18448" name="Text Box 17"/>
          <p:cNvSpPr txBox="1">
            <a:spLocks noChangeArrowheads="1"/>
          </p:cNvSpPr>
          <p:nvPr/>
        </p:nvSpPr>
        <p:spPr bwMode="blackWhite">
          <a:xfrm>
            <a:off x="34925" y="3182938"/>
            <a:ext cx="974725" cy="581025"/>
          </a:xfrm>
          <a:prstGeom prst="rect">
            <a:avLst/>
          </a:prstGeom>
          <a:noFill/>
          <a:ln w="9525">
            <a:noFill/>
            <a:miter lim="800000"/>
            <a:headEnd/>
            <a:tailEnd/>
          </a:ln>
        </p:spPr>
        <p:txBody>
          <a:bodyPr wrap="none">
            <a:spAutoFit/>
          </a:bodyPr>
          <a:lstStyle/>
          <a:p>
            <a:pPr algn="ctr" eaLnBrk="0" hangingPunct="0"/>
            <a:r>
              <a:rPr lang="en-US" sz="1600" b="1">
                <a:cs typeface="Arial" charset="0"/>
              </a:rPr>
              <a:t>Density,</a:t>
            </a:r>
            <a:br>
              <a:rPr lang="en-US" sz="1600" b="1">
                <a:cs typeface="Arial" charset="0"/>
              </a:rPr>
            </a:br>
            <a:r>
              <a:rPr lang="en-US" sz="1600" b="1">
                <a:cs typeface="Arial" charset="0"/>
              </a:rPr>
              <a:t>g/mL</a:t>
            </a:r>
          </a:p>
        </p:txBody>
      </p:sp>
      <p:sp>
        <p:nvSpPr>
          <p:cNvPr id="18449" name="Text Box 18"/>
          <p:cNvSpPr txBox="1">
            <a:spLocks noChangeArrowheads="1"/>
          </p:cNvSpPr>
          <p:nvPr/>
        </p:nvSpPr>
        <p:spPr bwMode="blackWhite">
          <a:xfrm>
            <a:off x="7456488" y="1457325"/>
            <a:ext cx="1268412" cy="304800"/>
          </a:xfrm>
          <a:prstGeom prst="rect">
            <a:avLst/>
          </a:prstGeom>
          <a:noFill/>
          <a:ln w="9525">
            <a:noFill/>
            <a:miter lim="800000"/>
            <a:headEnd/>
            <a:tailEnd/>
          </a:ln>
        </p:spPr>
        <p:txBody>
          <a:bodyPr wrap="none">
            <a:spAutoFit/>
          </a:bodyPr>
          <a:lstStyle/>
          <a:p>
            <a:pPr eaLnBrk="0" hangingPunct="0"/>
            <a:r>
              <a:rPr lang="en-US" sz="1400" b="1">
                <a:cs typeface="Arial" charset="0"/>
              </a:rPr>
              <a:t>Chylomicron</a:t>
            </a:r>
            <a:endParaRPr lang="en-US" sz="2400" b="1">
              <a:cs typeface="Arial" charset="0"/>
            </a:endParaRPr>
          </a:p>
        </p:txBody>
      </p:sp>
      <p:sp>
        <p:nvSpPr>
          <p:cNvPr id="35859" name="Oval 19"/>
          <p:cNvSpPr>
            <a:spLocks noChangeArrowheads="1"/>
          </p:cNvSpPr>
          <p:nvPr/>
        </p:nvSpPr>
        <p:spPr bwMode="blackWhite">
          <a:xfrm>
            <a:off x="4579938" y="2490788"/>
            <a:ext cx="592137" cy="593725"/>
          </a:xfrm>
          <a:prstGeom prst="ellipse">
            <a:avLst/>
          </a:prstGeom>
          <a:gradFill rotWithShape="0">
            <a:gsLst>
              <a:gs pos="0">
                <a:schemeClr val="tx2"/>
              </a:gs>
              <a:gs pos="100000">
                <a:schemeClr val="tx2">
                  <a:gamma/>
                  <a:shade val="46275"/>
                  <a:invGamma/>
                </a:schemeClr>
              </a:gs>
            </a:gsLst>
            <a:path path="shape">
              <a:fillToRect l="50000" t="50000" r="50000" b="50000"/>
            </a:path>
          </a:gradFill>
          <a:ln w="9525">
            <a:solidFill>
              <a:schemeClr val="tx1"/>
            </a:solidFill>
            <a:round/>
            <a:headEnd/>
            <a:tailEnd/>
          </a:ln>
          <a:effectLst/>
        </p:spPr>
        <p:txBody>
          <a:bodyPr wrap="none" anchor="ctr"/>
          <a:lstStyle/>
          <a:p>
            <a:pPr>
              <a:defRPr/>
            </a:pPr>
            <a:endParaRPr lang="en-US"/>
          </a:p>
        </p:txBody>
      </p:sp>
      <p:sp>
        <p:nvSpPr>
          <p:cNvPr id="18451" name="Oval 20"/>
          <p:cNvSpPr>
            <a:spLocks noChangeArrowheads="1"/>
          </p:cNvSpPr>
          <p:nvPr/>
        </p:nvSpPr>
        <p:spPr bwMode="blackWhite">
          <a:xfrm>
            <a:off x="3267075" y="4303713"/>
            <a:ext cx="244475" cy="228600"/>
          </a:xfrm>
          <a:prstGeom prst="ellipse">
            <a:avLst/>
          </a:prstGeom>
          <a:gradFill rotWithShape="0">
            <a:gsLst>
              <a:gs pos="0">
                <a:srgbClr val="9900FF"/>
              </a:gs>
              <a:gs pos="100000">
                <a:srgbClr val="470076"/>
              </a:gs>
            </a:gsLst>
            <a:path path="shape">
              <a:fillToRect l="50000" t="50000" r="50000" b="50000"/>
            </a:path>
          </a:gradFill>
          <a:ln w="9525">
            <a:solidFill>
              <a:schemeClr val="tx1"/>
            </a:solidFill>
            <a:round/>
            <a:headEnd/>
            <a:tailEnd/>
          </a:ln>
        </p:spPr>
        <p:txBody>
          <a:bodyPr wrap="none" anchor="ctr"/>
          <a:lstStyle/>
          <a:p>
            <a:endParaRPr lang="en-US"/>
          </a:p>
        </p:txBody>
      </p:sp>
      <p:sp>
        <p:nvSpPr>
          <p:cNvPr id="18452" name="Oval 21"/>
          <p:cNvSpPr>
            <a:spLocks noChangeArrowheads="1"/>
          </p:cNvSpPr>
          <p:nvPr/>
        </p:nvSpPr>
        <p:spPr bwMode="blackWhite">
          <a:xfrm>
            <a:off x="3648075" y="4532313"/>
            <a:ext cx="168275" cy="152400"/>
          </a:xfrm>
          <a:prstGeom prst="ellipse">
            <a:avLst/>
          </a:prstGeom>
          <a:gradFill rotWithShape="0">
            <a:gsLst>
              <a:gs pos="0">
                <a:srgbClr val="9900FF"/>
              </a:gs>
              <a:gs pos="100000">
                <a:srgbClr val="470076"/>
              </a:gs>
            </a:gsLst>
            <a:path path="shape">
              <a:fillToRect l="50000" t="50000" r="50000" b="50000"/>
            </a:path>
          </a:gradFill>
          <a:ln w="9525">
            <a:solidFill>
              <a:schemeClr val="tx1"/>
            </a:solidFill>
            <a:round/>
            <a:headEnd/>
            <a:tailEnd/>
          </a:ln>
        </p:spPr>
        <p:txBody>
          <a:bodyPr wrap="none" anchor="ctr"/>
          <a:lstStyle/>
          <a:p>
            <a:endParaRPr lang="en-US"/>
          </a:p>
        </p:txBody>
      </p:sp>
      <p:sp>
        <p:nvSpPr>
          <p:cNvPr id="18453" name="Oval 22"/>
          <p:cNvSpPr>
            <a:spLocks noChangeArrowheads="1"/>
          </p:cNvSpPr>
          <p:nvPr/>
        </p:nvSpPr>
        <p:spPr bwMode="blackWhite">
          <a:xfrm>
            <a:off x="3495675" y="4456113"/>
            <a:ext cx="168275" cy="152400"/>
          </a:xfrm>
          <a:prstGeom prst="ellipse">
            <a:avLst/>
          </a:prstGeom>
          <a:gradFill rotWithShape="0">
            <a:gsLst>
              <a:gs pos="0">
                <a:srgbClr val="9900FF"/>
              </a:gs>
              <a:gs pos="100000">
                <a:srgbClr val="470076"/>
              </a:gs>
            </a:gsLst>
            <a:path path="shape">
              <a:fillToRect l="50000" t="50000" r="50000" b="50000"/>
            </a:path>
          </a:gradFill>
          <a:ln w="9525">
            <a:solidFill>
              <a:schemeClr val="tx1"/>
            </a:solidFill>
            <a:round/>
            <a:headEnd/>
            <a:tailEnd/>
          </a:ln>
        </p:spPr>
        <p:txBody>
          <a:bodyPr wrap="none" anchor="ctr"/>
          <a:lstStyle/>
          <a:p>
            <a:endParaRPr lang="en-US"/>
          </a:p>
        </p:txBody>
      </p:sp>
      <p:grpSp>
        <p:nvGrpSpPr>
          <p:cNvPr id="18454" name="Group 23"/>
          <p:cNvGrpSpPr>
            <a:grpSpLocks/>
          </p:cNvGrpSpPr>
          <p:nvPr/>
        </p:nvGrpSpPr>
        <p:grpSpPr bwMode="auto">
          <a:xfrm>
            <a:off x="7675563" y="5522913"/>
            <a:ext cx="239712" cy="369887"/>
            <a:chOff x="4923" y="3738"/>
            <a:chExt cx="100" cy="96"/>
          </a:xfrm>
        </p:grpSpPr>
        <p:sp useBgFill="1">
          <p:nvSpPr>
            <p:cNvPr id="18501" name="Rectangle 24"/>
            <p:cNvSpPr>
              <a:spLocks noChangeArrowheads="1"/>
            </p:cNvSpPr>
            <p:nvPr/>
          </p:nvSpPr>
          <p:spPr bwMode="white">
            <a:xfrm>
              <a:off x="4948" y="3765"/>
              <a:ext cx="52" cy="35"/>
            </a:xfrm>
            <a:prstGeom prst="rect">
              <a:avLst/>
            </a:prstGeom>
            <a:ln w="9525">
              <a:noFill/>
              <a:miter lim="800000"/>
              <a:headEnd/>
              <a:tailEnd/>
            </a:ln>
          </p:spPr>
          <p:txBody>
            <a:bodyPr wrap="none" anchor="ctr"/>
            <a:lstStyle/>
            <a:p>
              <a:endParaRPr lang="en-US"/>
            </a:p>
          </p:txBody>
        </p:sp>
        <p:sp>
          <p:nvSpPr>
            <p:cNvPr id="18502" name="Line 25"/>
            <p:cNvSpPr>
              <a:spLocks noChangeShapeType="1"/>
            </p:cNvSpPr>
            <p:nvPr/>
          </p:nvSpPr>
          <p:spPr bwMode="blackWhite">
            <a:xfrm flipH="1">
              <a:off x="4975" y="3738"/>
              <a:ext cx="48" cy="96"/>
            </a:xfrm>
            <a:prstGeom prst="line">
              <a:avLst/>
            </a:prstGeom>
            <a:noFill/>
            <a:ln w="9525">
              <a:solidFill>
                <a:schemeClr val="tx1"/>
              </a:solidFill>
              <a:round/>
              <a:headEnd/>
              <a:tailEnd/>
            </a:ln>
          </p:spPr>
          <p:txBody>
            <a:bodyPr wrap="none" anchor="ctr"/>
            <a:lstStyle/>
            <a:p>
              <a:endParaRPr lang="en-US"/>
            </a:p>
          </p:txBody>
        </p:sp>
        <p:sp>
          <p:nvSpPr>
            <p:cNvPr id="18503" name="Line 26"/>
            <p:cNvSpPr>
              <a:spLocks noChangeShapeType="1"/>
            </p:cNvSpPr>
            <p:nvPr/>
          </p:nvSpPr>
          <p:spPr bwMode="blackWhite">
            <a:xfrm flipH="1">
              <a:off x="4923" y="3738"/>
              <a:ext cx="48" cy="96"/>
            </a:xfrm>
            <a:prstGeom prst="line">
              <a:avLst/>
            </a:prstGeom>
            <a:noFill/>
            <a:ln w="9525">
              <a:solidFill>
                <a:schemeClr val="tx1"/>
              </a:solidFill>
              <a:round/>
              <a:headEnd/>
              <a:tailEnd/>
            </a:ln>
          </p:spPr>
          <p:txBody>
            <a:bodyPr wrap="none" anchor="ctr"/>
            <a:lstStyle/>
            <a:p>
              <a:endParaRPr lang="en-US"/>
            </a:p>
          </p:txBody>
        </p:sp>
      </p:grpSp>
      <p:sp>
        <p:nvSpPr>
          <p:cNvPr id="18455" name="Arc 27"/>
          <p:cNvSpPr>
            <a:spLocks/>
          </p:cNvSpPr>
          <p:nvPr/>
        </p:nvSpPr>
        <p:spPr bwMode="blackWhite">
          <a:xfrm flipH="1" flipV="1">
            <a:off x="7110413" y="1366838"/>
            <a:ext cx="1541462" cy="130651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rgbClr val="3399FF"/>
              </a:gs>
              <a:gs pos="100000">
                <a:srgbClr val="0D2842"/>
              </a:gs>
            </a:gsLst>
            <a:path path="rect">
              <a:fillToRect l="100000" b="100000"/>
            </a:path>
          </a:gradFill>
          <a:ln w="9525">
            <a:solidFill>
              <a:schemeClr val="tx1"/>
            </a:solidFill>
            <a:round/>
            <a:headEnd/>
            <a:tailEnd/>
          </a:ln>
        </p:spPr>
        <p:txBody>
          <a:bodyPr rot="10800000" wrap="none" anchor="ctr"/>
          <a:lstStyle/>
          <a:p>
            <a:pPr algn="ctr" eaLnBrk="0" hangingPunct="0"/>
            <a:endParaRPr lang="en-US" sz="1600" b="1">
              <a:cs typeface="Arial" charset="0"/>
            </a:endParaRPr>
          </a:p>
        </p:txBody>
      </p:sp>
      <p:sp>
        <p:nvSpPr>
          <p:cNvPr id="18456" name="Rectangle 28"/>
          <p:cNvSpPr>
            <a:spLocks noChangeArrowheads="1"/>
          </p:cNvSpPr>
          <p:nvPr/>
        </p:nvSpPr>
        <p:spPr bwMode="blackWhite">
          <a:xfrm>
            <a:off x="1524000" y="1371600"/>
            <a:ext cx="7086600" cy="4343400"/>
          </a:xfrm>
          <a:prstGeom prst="rect">
            <a:avLst/>
          </a:prstGeom>
          <a:noFill/>
          <a:ln w="25400">
            <a:solidFill>
              <a:schemeClr val="tx1"/>
            </a:solidFill>
            <a:miter lim="800000"/>
            <a:headEnd/>
            <a:tailEnd/>
          </a:ln>
        </p:spPr>
        <p:txBody>
          <a:bodyPr wrap="none" anchor="ctr"/>
          <a:lstStyle/>
          <a:p>
            <a:pPr algn="ctr" eaLnBrk="0" hangingPunct="0"/>
            <a:endParaRPr lang="en-US" sz="1600" b="1">
              <a:cs typeface="Arial" charset="0"/>
            </a:endParaRPr>
          </a:p>
        </p:txBody>
      </p:sp>
      <p:sp>
        <p:nvSpPr>
          <p:cNvPr id="18457" name="Text Box 29"/>
          <p:cNvSpPr txBox="1">
            <a:spLocks noChangeArrowheads="1"/>
          </p:cNvSpPr>
          <p:nvPr/>
        </p:nvSpPr>
        <p:spPr bwMode="blackWhite">
          <a:xfrm>
            <a:off x="879475" y="5226050"/>
            <a:ext cx="579438" cy="336550"/>
          </a:xfrm>
          <a:prstGeom prst="rect">
            <a:avLst/>
          </a:prstGeom>
          <a:noFill/>
          <a:ln w="9525">
            <a:noFill/>
            <a:miter lim="800000"/>
            <a:headEnd/>
            <a:tailEnd/>
          </a:ln>
        </p:spPr>
        <p:txBody>
          <a:bodyPr wrap="none">
            <a:spAutoFit/>
          </a:bodyPr>
          <a:lstStyle/>
          <a:p>
            <a:pPr eaLnBrk="0" hangingPunct="0"/>
            <a:r>
              <a:rPr lang="en-US" sz="1600" b="1">
                <a:cs typeface="Arial" charset="0"/>
              </a:rPr>
              <a:t>1.20</a:t>
            </a:r>
          </a:p>
        </p:txBody>
      </p:sp>
      <p:sp>
        <p:nvSpPr>
          <p:cNvPr id="18458" name="Text Box 30"/>
          <p:cNvSpPr txBox="1">
            <a:spLocks noChangeArrowheads="1"/>
          </p:cNvSpPr>
          <p:nvPr/>
        </p:nvSpPr>
        <p:spPr bwMode="blackWhite">
          <a:xfrm>
            <a:off x="879475" y="4648200"/>
            <a:ext cx="579438" cy="336550"/>
          </a:xfrm>
          <a:prstGeom prst="rect">
            <a:avLst/>
          </a:prstGeom>
          <a:noFill/>
          <a:ln w="9525">
            <a:noFill/>
            <a:miter lim="800000"/>
            <a:headEnd/>
            <a:tailEnd/>
          </a:ln>
        </p:spPr>
        <p:txBody>
          <a:bodyPr wrap="none">
            <a:spAutoFit/>
          </a:bodyPr>
          <a:lstStyle/>
          <a:p>
            <a:pPr eaLnBrk="0" hangingPunct="0"/>
            <a:r>
              <a:rPr lang="en-US" sz="1600" b="1">
                <a:cs typeface="Arial" charset="0"/>
              </a:rPr>
              <a:t>1.10</a:t>
            </a:r>
          </a:p>
        </p:txBody>
      </p:sp>
      <p:sp>
        <p:nvSpPr>
          <p:cNvPr id="18459" name="Text Box 31"/>
          <p:cNvSpPr txBox="1">
            <a:spLocks noChangeArrowheads="1"/>
          </p:cNvSpPr>
          <p:nvPr/>
        </p:nvSpPr>
        <p:spPr bwMode="blackWhite">
          <a:xfrm>
            <a:off x="879475" y="4267200"/>
            <a:ext cx="579438" cy="336550"/>
          </a:xfrm>
          <a:prstGeom prst="rect">
            <a:avLst/>
          </a:prstGeom>
          <a:noFill/>
          <a:ln w="9525">
            <a:noFill/>
            <a:miter lim="800000"/>
            <a:headEnd/>
            <a:tailEnd/>
          </a:ln>
        </p:spPr>
        <p:txBody>
          <a:bodyPr wrap="none">
            <a:spAutoFit/>
          </a:bodyPr>
          <a:lstStyle/>
          <a:p>
            <a:pPr eaLnBrk="0" hangingPunct="0"/>
            <a:r>
              <a:rPr lang="en-US" sz="1600" b="1">
                <a:cs typeface="Arial" charset="0"/>
              </a:rPr>
              <a:t>1.06</a:t>
            </a:r>
          </a:p>
        </p:txBody>
      </p:sp>
      <p:sp>
        <p:nvSpPr>
          <p:cNvPr id="18460" name="Text Box 32"/>
          <p:cNvSpPr txBox="1">
            <a:spLocks noChangeArrowheads="1"/>
          </p:cNvSpPr>
          <p:nvPr/>
        </p:nvSpPr>
        <p:spPr bwMode="blackWhite">
          <a:xfrm>
            <a:off x="879475" y="3321050"/>
            <a:ext cx="579438" cy="336550"/>
          </a:xfrm>
          <a:prstGeom prst="rect">
            <a:avLst/>
          </a:prstGeom>
          <a:noFill/>
          <a:ln w="9525">
            <a:noFill/>
            <a:miter lim="800000"/>
            <a:headEnd/>
            <a:tailEnd/>
          </a:ln>
        </p:spPr>
        <p:txBody>
          <a:bodyPr wrap="none">
            <a:spAutoFit/>
          </a:bodyPr>
          <a:lstStyle/>
          <a:p>
            <a:pPr eaLnBrk="0" hangingPunct="0"/>
            <a:r>
              <a:rPr lang="en-US" sz="1600" b="1">
                <a:cs typeface="Arial" charset="0"/>
              </a:rPr>
              <a:t>1.02</a:t>
            </a:r>
          </a:p>
        </p:txBody>
      </p:sp>
      <p:sp>
        <p:nvSpPr>
          <p:cNvPr id="18461" name="Text Box 33"/>
          <p:cNvSpPr txBox="1">
            <a:spLocks noChangeArrowheads="1"/>
          </p:cNvSpPr>
          <p:nvPr/>
        </p:nvSpPr>
        <p:spPr bwMode="blackWhite">
          <a:xfrm>
            <a:off x="866775" y="2549525"/>
            <a:ext cx="692150" cy="336550"/>
          </a:xfrm>
          <a:prstGeom prst="rect">
            <a:avLst/>
          </a:prstGeom>
          <a:noFill/>
          <a:ln w="9525">
            <a:noFill/>
            <a:miter lim="800000"/>
            <a:headEnd/>
            <a:tailEnd/>
          </a:ln>
        </p:spPr>
        <p:txBody>
          <a:bodyPr wrap="none">
            <a:spAutoFit/>
          </a:bodyPr>
          <a:lstStyle/>
          <a:p>
            <a:pPr eaLnBrk="0" hangingPunct="0"/>
            <a:r>
              <a:rPr lang="en-US" sz="1600" b="1">
                <a:cs typeface="Arial" charset="0"/>
              </a:rPr>
              <a:t>1.006</a:t>
            </a:r>
          </a:p>
        </p:txBody>
      </p:sp>
      <p:sp>
        <p:nvSpPr>
          <p:cNvPr id="18462" name="Text Box 34"/>
          <p:cNvSpPr txBox="1">
            <a:spLocks noChangeArrowheads="1"/>
          </p:cNvSpPr>
          <p:nvPr/>
        </p:nvSpPr>
        <p:spPr bwMode="blackWhite">
          <a:xfrm>
            <a:off x="879475" y="1508125"/>
            <a:ext cx="579438" cy="336550"/>
          </a:xfrm>
          <a:prstGeom prst="rect">
            <a:avLst/>
          </a:prstGeom>
          <a:noFill/>
          <a:ln w="9525">
            <a:noFill/>
            <a:miter lim="800000"/>
            <a:headEnd/>
            <a:tailEnd/>
          </a:ln>
        </p:spPr>
        <p:txBody>
          <a:bodyPr wrap="none">
            <a:spAutoFit/>
          </a:bodyPr>
          <a:lstStyle/>
          <a:p>
            <a:pPr eaLnBrk="0" hangingPunct="0"/>
            <a:r>
              <a:rPr lang="en-US" sz="1600" b="1">
                <a:cs typeface="Arial" charset="0"/>
              </a:rPr>
              <a:t>0.95</a:t>
            </a:r>
          </a:p>
        </p:txBody>
      </p:sp>
      <p:sp>
        <p:nvSpPr>
          <p:cNvPr id="18463" name="Text Box 35"/>
          <p:cNvSpPr txBox="1">
            <a:spLocks noChangeArrowheads="1"/>
          </p:cNvSpPr>
          <p:nvPr/>
        </p:nvSpPr>
        <p:spPr bwMode="blackWhite">
          <a:xfrm>
            <a:off x="1747838" y="5795963"/>
            <a:ext cx="295275" cy="336550"/>
          </a:xfrm>
          <a:prstGeom prst="rect">
            <a:avLst/>
          </a:prstGeom>
          <a:noFill/>
          <a:ln w="9525">
            <a:noFill/>
            <a:miter lim="800000"/>
            <a:headEnd/>
            <a:tailEnd/>
          </a:ln>
        </p:spPr>
        <p:txBody>
          <a:bodyPr wrap="none">
            <a:spAutoFit/>
          </a:bodyPr>
          <a:lstStyle/>
          <a:p>
            <a:pPr eaLnBrk="0" hangingPunct="0"/>
            <a:r>
              <a:rPr lang="en-US" sz="1600" b="1">
                <a:cs typeface="Arial" charset="0"/>
              </a:rPr>
              <a:t>5</a:t>
            </a:r>
          </a:p>
        </p:txBody>
      </p:sp>
      <p:sp>
        <p:nvSpPr>
          <p:cNvPr id="18464" name="Text Box 36"/>
          <p:cNvSpPr txBox="1">
            <a:spLocks noChangeArrowheads="1"/>
          </p:cNvSpPr>
          <p:nvPr/>
        </p:nvSpPr>
        <p:spPr bwMode="blackWhite">
          <a:xfrm>
            <a:off x="2446338" y="5795963"/>
            <a:ext cx="407987" cy="336550"/>
          </a:xfrm>
          <a:prstGeom prst="rect">
            <a:avLst/>
          </a:prstGeom>
          <a:noFill/>
          <a:ln w="9525">
            <a:noFill/>
            <a:miter lim="800000"/>
            <a:headEnd/>
            <a:tailEnd/>
          </a:ln>
        </p:spPr>
        <p:txBody>
          <a:bodyPr wrap="none">
            <a:spAutoFit/>
          </a:bodyPr>
          <a:lstStyle/>
          <a:p>
            <a:pPr eaLnBrk="0" hangingPunct="0"/>
            <a:r>
              <a:rPr lang="en-US" sz="1600" b="1">
                <a:cs typeface="Arial" charset="0"/>
              </a:rPr>
              <a:t>10</a:t>
            </a:r>
          </a:p>
        </p:txBody>
      </p:sp>
      <p:sp>
        <p:nvSpPr>
          <p:cNvPr id="18465" name="Text Box 37"/>
          <p:cNvSpPr txBox="1">
            <a:spLocks noChangeArrowheads="1"/>
          </p:cNvSpPr>
          <p:nvPr/>
        </p:nvSpPr>
        <p:spPr bwMode="blackWhite">
          <a:xfrm>
            <a:off x="3130550" y="5795963"/>
            <a:ext cx="409575" cy="336550"/>
          </a:xfrm>
          <a:prstGeom prst="rect">
            <a:avLst/>
          </a:prstGeom>
          <a:noFill/>
          <a:ln w="9525">
            <a:noFill/>
            <a:miter lim="800000"/>
            <a:headEnd/>
            <a:tailEnd/>
          </a:ln>
        </p:spPr>
        <p:txBody>
          <a:bodyPr wrap="none">
            <a:spAutoFit/>
          </a:bodyPr>
          <a:lstStyle/>
          <a:p>
            <a:pPr eaLnBrk="0" hangingPunct="0"/>
            <a:r>
              <a:rPr lang="en-US" sz="1600" b="1">
                <a:cs typeface="Arial" charset="0"/>
              </a:rPr>
              <a:t>20</a:t>
            </a:r>
          </a:p>
        </p:txBody>
      </p:sp>
      <p:sp>
        <p:nvSpPr>
          <p:cNvPr id="18466" name="Text Box 38"/>
          <p:cNvSpPr txBox="1">
            <a:spLocks noChangeArrowheads="1"/>
          </p:cNvSpPr>
          <p:nvPr/>
        </p:nvSpPr>
        <p:spPr bwMode="blackWhite">
          <a:xfrm>
            <a:off x="4044950" y="5795963"/>
            <a:ext cx="409575" cy="336550"/>
          </a:xfrm>
          <a:prstGeom prst="rect">
            <a:avLst/>
          </a:prstGeom>
          <a:noFill/>
          <a:ln w="9525">
            <a:noFill/>
            <a:miter lim="800000"/>
            <a:headEnd/>
            <a:tailEnd/>
          </a:ln>
        </p:spPr>
        <p:txBody>
          <a:bodyPr wrap="none">
            <a:spAutoFit/>
          </a:bodyPr>
          <a:lstStyle/>
          <a:p>
            <a:pPr eaLnBrk="0" hangingPunct="0"/>
            <a:r>
              <a:rPr lang="en-US" sz="1600" b="1">
                <a:cs typeface="Arial" charset="0"/>
              </a:rPr>
              <a:t>40</a:t>
            </a:r>
          </a:p>
        </p:txBody>
      </p:sp>
      <p:sp>
        <p:nvSpPr>
          <p:cNvPr id="18467" name="Text Box 39"/>
          <p:cNvSpPr txBox="1">
            <a:spLocks noChangeArrowheads="1"/>
          </p:cNvSpPr>
          <p:nvPr/>
        </p:nvSpPr>
        <p:spPr bwMode="blackWhite">
          <a:xfrm>
            <a:off x="5576888" y="5795963"/>
            <a:ext cx="409575" cy="336550"/>
          </a:xfrm>
          <a:prstGeom prst="rect">
            <a:avLst/>
          </a:prstGeom>
          <a:noFill/>
          <a:ln w="9525">
            <a:noFill/>
            <a:miter lim="800000"/>
            <a:headEnd/>
            <a:tailEnd/>
          </a:ln>
        </p:spPr>
        <p:txBody>
          <a:bodyPr wrap="none">
            <a:spAutoFit/>
          </a:bodyPr>
          <a:lstStyle/>
          <a:p>
            <a:pPr eaLnBrk="0" hangingPunct="0"/>
            <a:r>
              <a:rPr lang="en-US" sz="1600" b="1">
                <a:cs typeface="Arial" charset="0"/>
              </a:rPr>
              <a:t>60</a:t>
            </a:r>
          </a:p>
        </p:txBody>
      </p:sp>
      <p:sp>
        <p:nvSpPr>
          <p:cNvPr id="18468" name="Text Box 40"/>
          <p:cNvSpPr txBox="1">
            <a:spLocks noChangeArrowheads="1"/>
          </p:cNvSpPr>
          <p:nvPr/>
        </p:nvSpPr>
        <p:spPr bwMode="blackWhite">
          <a:xfrm>
            <a:off x="7099300" y="5795963"/>
            <a:ext cx="409575" cy="336550"/>
          </a:xfrm>
          <a:prstGeom prst="rect">
            <a:avLst/>
          </a:prstGeom>
          <a:noFill/>
          <a:ln w="9525">
            <a:noFill/>
            <a:miter lim="800000"/>
            <a:headEnd/>
            <a:tailEnd/>
          </a:ln>
        </p:spPr>
        <p:txBody>
          <a:bodyPr wrap="none">
            <a:spAutoFit/>
          </a:bodyPr>
          <a:lstStyle/>
          <a:p>
            <a:pPr eaLnBrk="0" hangingPunct="0"/>
            <a:r>
              <a:rPr lang="en-US" sz="1600" b="1">
                <a:cs typeface="Arial" charset="0"/>
              </a:rPr>
              <a:t>80</a:t>
            </a:r>
          </a:p>
        </p:txBody>
      </p:sp>
      <p:sp>
        <p:nvSpPr>
          <p:cNvPr id="18469" name="Text Box 41"/>
          <p:cNvSpPr txBox="1">
            <a:spLocks noChangeArrowheads="1"/>
          </p:cNvSpPr>
          <p:nvPr/>
        </p:nvSpPr>
        <p:spPr bwMode="blackWhite">
          <a:xfrm>
            <a:off x="8089900" y="5795963"/>
            <a:ext cx="636588" cy="336550"/>
          </a:xfrm>
          <a:prstGeom prst="rect">
            <a:avLst/>
          </a:prstGeom>
          <a:noFill/>
          <a:ln w="9525">
            <a:noFill/>
            <a:miter lim="800000"/>
            <a:headEnd/>
            <a:tailEnd/>
          </a:ln>
        </p:spPr>
        <p:txBody>
          <a:bodyPr wrap="none">
            <a:spAutoFit/>
          </a:bodyPr>
          <a:lstStyle/>
          <a:p>
            <a:pPr eaLnBrk="0" hangingPunct="0"/>
            <a:r>
              <a:rPr lang="en-US" sz="1600" b="1">
                <a:cs typeface="Arial" charset="0"/>
              </a:rPr>
              <a:t>1000</a:t>
            </a:r>
          </a:p>
        </p:txBody>
      </p:sp>
      <p:sp>
        <p:nvSpPr>
          <p:cNvPr id="35882" name="Oval 42"/>
          <p:cNvSpPr>
            <a:spLocks noChangeArrowheads="1"/>
          </p:cNvSpPr>
          <p:nvPr/>
        </p:nvSpPr>
        <p:spPr bwMode="blackWhite">
          <a:xfrm>
            <a:off x="5864225" y="2236788"/>
            <a:ext cx="887413" cy="887412"/>
          </a:xfrm>
          <a:prstGeom prst="ellipse">
            <a:avLst/>
          </a:prstGeom>
          <a:gradFill rotWithShape="0">
            <a:gsLst>
              <a:gs pos="0">
                <a:schemeClr val="accent2"/>
              </a:gs>
              <a:gs pos="100000">
                <a:schemeClr val="accent2">
                  <a:gamma/>
                  <a:shade val="36078"/>
                  <a:invGamma/>
                </a:schemeClr>
              </a:gs>
            </a:gsLst>
            <a:path path="shape">
              <a:fillToRect l="50000" t="50000" r="50000" b="50000"/>
            </a:path>
          </a:gradFill>
          <a:ln w="9525">
            <a:solidFill>
              <a:schemeClr val="tx1"/>
            </a:solidFill>
            <a:round/>
            <a:headEnd/>
            <a:tailEnd/>
          </a:ln>
          <a:effectLst/>
        </p:spPr>
        <p:txBody>
          <a:bodyPr wrap="none" anchor="ctr"/>
          <a:lstStyle/>
          <a:p>
            <a:pPr>
              <a:defRPr/>
            </a:pPr>
            <a:endParaRPr lang="en-US"/>
          </a:p>
        </p:txBody>
      </p:sp>
      <p:sp>
        <p:nvSpPr>
          <p:cNvPr id="35883" name="Oval 43"/>
          <p:cNvSpPr>
            <a:spLocks noChangeArrowheads="1"/>
          </p:cNvSpPr>
          <p:nvPr/>
        </p:nvSpPr>
        <p:spPr bwMode="blackWhite">
          <a:xfrm>
            <a:off x="6602413" y="2136775"/>
            <a:ext cx="987425" cy="987425"/>
          </a:xfrm>
          <a:prstGeom prst="ellipse">
            <a:avLst/>
          </a:prstGeom>
          <a:gradFill rotWithShape="0">
            <a:gsLst>
              <a:gs pos="0">
                <a:schemeClr val="accent2"/>
              </a:gs>
              <a:gs pos="100000">
                <a:schemeClr val="accent2">
                  <a:gamma/>
                  <a:shade val="36078"/>
                  <a:invGamma/>
                </a:schemeClr>
              </a:gs>
            </a:gsLst>
            <a:path path="shape">
              <a:fillToRect l="50000" t="50000" r="50000" b="50000"/>
            </a:path>
          </a:gradFill>
          <a:ln w="9525">
            <a:solidFill>
              <a:schemeClr val="tx1"/>
            </a:solidFill>
            <a:round/>
            <a:headEnd/>
            <a:tailEnd/>
          </a:ln>
          <a:effectLst/>
        </p:spPr>
        <p:txBody>
          <a:bodyPr wrap="none" anchor="ctr"/>
          <a:lstStyle/>
          <a:p>
            <a:pPr>
              <a:defRPr/>
            </a:pPr>
            <a:endParaRPr lang="en-US"/>
          </a:p>
        </p:txBody>
      </p:sp>
      <p:sp>
        <p:nvSpPr>
          <p:cNvPr id="18472" name="Oval 44"/>
          <p:cNvSpPr>
            <a:spLocks noChangeArrowheads="1"/>
          </p:cNvSpPr>
          <p:nvPr/>
        </p:nvSpPr>
        <p:spPr bwMode="blackWhite">
          <a:xfrm>
            <a:off x="6307138" y="1590675"/>
            <a:ext cx="987425" cy="987425"/>
          </a:xfrm>
          <a:prstGeom prst="ellipse">
            <a:avLst/>
          </a:prstGeom>
          <a:gradFill rotWithShape="0">
            <a:gsLst>
              <a:gs pos="0">
                <a:srgbClr val="FF0000"/>
              </a:gs>
              <a:gs pos="100000">
                <a:srgbClr val="760000"/>
              </a:gs>
            </a:gsLst>
            <a:path path="shape">
              <a:fillToRect l="50000" t="50000" r="50000" b="50000"/>
            </a:path>
          </a:gradFill>
          <a:ln w="9525">
            <a:solidFill>
              <a:schemeClr val="tx1"/>
            </a:solidFill>
            <a:round/>
            <a:headEnd/>
            <a:tailEnd/>
          </a:ln>
        </p:spPr>
        <p:txBody>
          <a:bodyPr wrap="none" anchor="ctr"/>
          <a:lstStyle/>
          <a:p>
            <a:endParaRPr lang="en-US"/>
          </a:p>
        </p:txBody>
      </p:sp>
      <p:sp>
        <p:nvSpPr>
          <p:cNvPr id="18473" name="Oval 45"/>
          <p:cNvSpPr>
            <a:spLocks noChangeArrowheads="1"/>
          </p:cNvSpPr>
          <p:nvPr/>
        </p:nvSpPr>
        <p:spPr bwMode="blackWhite">
          <a:xfrm>
            <a:off x="5746750" y="1947863"/>
            <a:ext cx="785813" cy="785812"/>
          </a:xfrm>
          <a:prstGeom prst="ellipse">
            <a:avLst/>
          </a:prstGeom>
          <a:gradFill rotWithShape="0">
            <a:gsLst>
              <a:gs pos="0">
                <a:srgbClr val="FF0000"/>
              </a:gs>
              <a:gs pos="100000">
                <a:srgbClr val="760000"/>
              </a:gs>
            </a:gsLst>
            <a:path path="shape">
              <a:fillToRect l="50000" t="50000" r="50000" b="50000"/>
            </a:path>
          </a:gradFill>
          <a:ln w="9525">
            <a:solidFill>
              <a:schemeClr val="tx1"/>
            </a:solidFill>
            <a:round/>
            <a:headEnd/>
            <a:tailEnd/>
          </a:ln>
        </p:spPr>
        <p:txBody>
          <a:bodyPr wrap="none" anchor="ctr"/>
          <a:lstStyle/>
          <a:p>
            <a:endParaRPr lang="en-US"/>
          </a:p>
        </p:txBody>
      </p:sp>
      <p:sp>
        <p:nvSpPr>
          <p:cNvPr id="18474" name="Text Box 46"/>
          <p:cNvSpPr txBox="1">
            <a:spLocks noChangeArrowheads="1"/>
          </p:cNvSpPr>
          <p:nvPr/>
        </p:nvSpPr>
        <p:spPr bwMode="blackWhite">
          <a:xfrm>
            <a:off x="5468938" y="1657350"/>
            <a:ext cx="647700" cy="304800"/>
          </a:xfrm>
          <a:prstGeom prst="rect">
            <a:avLst/>
          </a:prstGeom>
          <a:noFill/>
          <a:ln w="9525">
            <a:noFill/>
            <a:miter lim="800000"/>
            <a:headEnd/>
            <a:tailEnd/>
          </a:ln>
        </p:spPr>
        <p:txBody>
          <a:bodyPr wrap="none">
            <a:spAutoFit/>
          </a:bodyPr>
          <a:lstStyle/>
          <a:p>
            <a:pPr algn="ctr" eaLnBrk="0" hangingPunct="0"/>
            <a:r>
              <a:rPr lang="en-US" sz="1400" b="1">
                <a:cs typeface="Arial" charset="0"/>
              </a:rPr>
              <a:t>VLDL</a:t>
            </a:r>
            <a:endParaRPr lang="en-US" sz="2400" b="1">
              <a:cs typeface="Arial" charset="0"/>
            </a:endParaRPr>
          </a:p>
        </p:txBody>
      </p:sp>
      <p:sp>
        <p:nvSpPr>
          <p:cNvPr id="18475" name="Oval 47"/>
          <p:cNvSpPr>
            <a:spLocks noChangeArrowheads="1"/>
          </p:cNvSpPr>
          <p:nvPr/>
        </p:nvSpPr>
        <p:spPr bwMode="blackWhite">
          <a:xfrm>
            <a:off x="4048125" y="2925763"/>
            <a:ext cx="493713" cy="493712"/>
          </a:xfrm>
          <a:prstGeom prst="ellipse">
            <a:avLst/>
          </a:prstGeom>
          <a:gradFill rotWithShape="0">
            <a:gsLst>
              <a:gs pos="0">
                <a:srgbClr val="FFCC99"/>
              </a:gs>
              <a:gs pos="100000">
                <a:srgbClr val="765E47"/>
              </a:gs>
            </a:gsLst>
            <a:path path="shape">
              <a:fillToRect l="50000" t="50000" r="50000" b="50000"/>
            </a:path>
          </a:gradFill>
          <a:ln w="9525">
            <a:solidFill>
              <a:schemeClr val="tx1"/>
            </a:solidFill>
            <a:round/>
            <a:headEnd/>
            <a:tailEnd/>
          </a:ln>
        </p:spPr>
        <p:txBody>
          <a:bodyPr wrap="none" anchor="ctr"/>
          <a:lstStyle/>
          <a:p>
            <a:endParaRPr lang="en-US"/>
          </a:p>
        </p:txBody>
      </p:sp>
      <p:sp>
        <p:nvSpPr>
          <p:cNvPr id="18476" name="Text Box 48"/>
          <p:cNvSpPr txBox="1">
            <a:spLocks noChangeArrowheads="1"/>
          </p:cNvSpPr>
          <p:nvPr/>
        </p:nvSpPr>
        <p:spPr bwMode="blackWhite">
          <a:xfrm>
            <a:off x="3840163" y="2630488"/>
            <a:ext cx="469900" cy="304800"/>
          </a:xfrm>
          <a:prstGeom prst="rect">
            <a:avLst/>
          </a:prstGeom>
          <a:noFill/>
          <a:ln w="9525">
            <a:noFill/>
            <a:miter lim="800000"/>
            <a:headEnd/>
            <a:tailEnd/>
          </a:ln>
        </p:spPr>
        <p:txBody>
          <a:bodyPr wrap="none">
            <a:spAutoFit/>
          </a:bodyPr>
          <a:lstStyle/>
          <a:p>
            <a:pPr algn="ctr" eaLnBrk="0" hangingPunct="0"/>
            <a:r>
              <a:rPr lang="en-US" sz="1400" b="1">
                <a:cs typeface="Arial" charset="0"/>
              </a:rPr>
              <a:t>IDL</a:t>
            </a:r>
            <a:endParaRPr lang="en-US" sz="2400" b="1">
              <a:cs typeface="Arial" charset="0"/>
            </a:endParaRPr>
          </a:p>
        </p:txBody>
      </p:sp>
      <p:sp>
        <p:nvSpPr>
          <p:cNvPr id="18477" name="Text Box 49"/>
          <p:cNvSpPr txBox="1">
            <a:spLocks noChangeArrowheads="1"/>
          </p:cNvSpPr>
          <p:nvPr/>
        </p:nvSpPr>
        <p:spPr bwMode="blackWhite">
          <a:xfrm>
            <a:off x="2841625" y="3621088"/>
            <a:ext cx="528638" cy="304800"/>
          </a:xfrm>
          <a:prstGeom prst="rect">
            <a:avLst/>
          </a:prstGeom>
          <a:noFill/>
          <a:ln w="9525">
            <a:noFill/>
            <a:miter lim="800000"/>
            <a:headEnd/>
            <a:tailEnd/>
          </a:ln>
        </p:spPr>
        <p:txBody>
          <a:bodyPr wrap="none">
            <a:spAutoFit/>
          </a:bodyPr>
          <a:lstStyle/>
          <a:p>
            <a:pPr algn="ctr" eaLnBrk="0" hangingPunct="0"/>
            <a:r>
              <a:rPr lang="en-US" sz="1400" b="1">
                <a:cs typeface="Arial" charset="0"/>
              </a:rPr>
              <a:t>LDL</a:t>
            </a:r>
            <a:endParaRPr lang="en-US" sz="2400" b="1">
              <a:cs typeface="Arial" charset="0"/>
            </a:endParaRPr>
          </a:p>
        </p:txBody>
      </p:sp>
      <p:sp>
        <p:nvSpPr>
          <p:cNvPr id="18478" name="Oval 50"/>
          <p:cNvSpPr>
            <a:spLocks noChangeArrowheads="1"/>
          </p:cNvSpPr>
          <p:nvPr/>
        </p:nvSpPr>
        <p:spPr bwMode="blackWhite">
          <a:xfrm>
            <a:off x="2265363" y="4943475"/>
            <a:ext cx="219075" cy="219075"/>
          </a:xfrm>
          <a:prstGeom prst="ellipse">
            <a:avLst/>
          </a:prstGeom>
          <a:gradFill rotWithShape="0">
            <a:gsLst>
              <a:gs pos="0">
                <a:srgbClr val="00FF00"/>
              </a:gs>
              <a:gs pos="100000">
                <a:srgbClr val="007600"/>
              </a:gs>
            </a:gsLst>
            <a:path path="shape">
              <a:fillToRect l="50000" t="50000" r="50000" b="50000"/>
            </a:path>
          </a:gradFill>
          <a:ln w="9525">
            <a:solidFill>
              <a:schemeClr val="tx1"/>
            </a:solidFill>
            <a:round/>
            <a:headEnd/>
            <a:tailEnd/>
          </a:ln>
        </p:spPr>
        <p:txBody>
          <a:bodyPr wrap="none" anchor="ctr"/>
          <a:lstStyle/>
          <a:p>
            <a:endParaRPr lang="en-US"/>
          </a:p>
        </p:txBody>
      </p:sp>
      <p:sp>
        <p:nvSpPr>
          <p:cNvPr id="18479" name="Oval 51"/>
          <p:cNvSpPr>
            <a:spLocks noChangeArrowheads="1"/>
          </p:cNvSpPr>
          <p:nvPr/>
        </p:nvSpPr>
        <p:spPr bwMode="blackWhite">
          <a:xfrm>
            <a:off x="2408238" y="4791075"/>
            <a:ext cx="228600" cy="228600"/>
          </a:xfrm>
          <a:prstGeom prst="ellipse">
            <a:avLst/>
          </a:prstGeom>
          <a:gradFill rotWithShape="0">
            <a:gsLst>
              <a:gs pos="0">
                <a:srgbClr val="00FF00"/>
              </a:gs>
              <a:gs pos="100000">
                <a:srgbClr val="007600"/>
              </a:gs>
            </a:gsLst>
            <a:path path="shape">
              <a:fillToRect l="50000" t="50000" r="50000" b="50000"/>
            </a:path>
          </a:gradFill>
          <a:ln w="9525">
            <a:solidFill>
              <a:schemeClr val="tx1"/>
            </a:solidFill>
            <a:round/>
            <a:headEnd/>
            <a:tailEnd/>
          </a:ln>
        </p:spPr>
        <p:txBody>
          <a:bodyPr wrap="none" anchor="ctr"/>
          <a:lstStyle/>
          <a:p>
            <a:endParaRPr lang="en-US"/>
          </a:p>
        </p:txBody>
      </p:sp>
      <p:sp>
        <p:nvSpPr>
          <p:cNvPr id="18480" name="Oval 52"/>
          <p:cNvSpPr>
            <a:spLocks noChangeArrowheads="1"/>
          </p:cNvSpPr>
          <p:nvPr/>
        </p:nvSpPr>
        <p:spPr bwMode="blackWhite">
          <a:xfrm>
            <a:off x="2551113" y="4629150"/>
            <a:ext cx="238125" cy="238125"/>
          </a:xfrm>
          <a:prstGeom prst="ellipse">
            <a:avLst/>
          </a:prstGeom>
          <a:gradFill rotWithShape="0">
            <a:gsLst>
              <a:gs pos="0">
                <a:srgbClr val="00FF00"/>
              </a:gs>
              <a:gs pos="100000">
                <a:srgbClr val="007600"/>
              </a:gs>
            </a:gsLst>
            <a:path path="shape">
              <a:fillToRect l="50000" t="50000" r="50000" b="50000"/>
            </a:path>
          </a:gradFill>
          <a:ln w="9525">
            <a:solidFill>
              <a:schemeClr val="tx1"/>
            </a:solidFill>
            <a:round/>
            <a:headEnd/>
            <a:tailEnd/>
          </a:ln>
        </p:spPr>
        <p:txBody>
          <a:bodyPr wrap="none" anchor="ctr"/>
          <a:lstStyle/>
          <a:p>
            <a:endParaRPr lang="en-US"/>
          </a:p>
        </p:txBody>
      </p:sp>
      <p:sp>
        <p:nvSpPr>
          <p:cNvPr id="18481" name="Text Box 53"/>
          <p:cNvSpPr txBox="1">
            <a:spLocks noChangeArrowheads="1"/>
          </p:cNvSpPr>
          <p:nvPr/>
        </p:nvSpPr>
        <p:spPr bwMode="blackWhite">
          <a:xfrm>
            <a:off x="1890713" y="4535488"/>
            <a:ext cx="581025" cy="304800"/>
          </a:xfrm>
          <a:prstGeom prst="rect">
            <a:avLst/>
          </a:prstGeom>
          <a:noFill/>
          <a:ln w="9525">
            <a:noFill/>
            <a:miter lim="800000"/>
            <a:headEnd/>
            <a:tailEnd/>
          </a:ln>
        </p:spPr>
        <p:txBody>
          <a:bodyPr wrap="none">
            <a:spAutoFit/>
          </a:bodyPr>
          <a:lstStyle/>
          <a:p>
            <a:pPr algn="ctr" eaLnBrk="0" hangingPunct="0"/>
            <a:r>
              <a:rPr lang="en-US" sz="1400" b="1">
                <a:cs typeface="Arial" charset="0"/>
              </a:rPr>
              <a:t>HDL</a:t>
            </a:r>
            <a:r>
              <a:rPr lang="en-US" sz="1400" b="1" baseline="-25000">
                <a:cs typeface="Arial" charset="0"/>
              </a:rPr>
              <a:t>l</a:t>
            </a:r>
            <a:endParaRPr lang="en-US" sz="2400" b="1">
              <a:cs typeface="Arial" charset="0"/>
            </a:endParaRPr>
          </a:p>
        </p:txBody>
      </p:sp>
      <p:sp>
        <p:nvSpPr>
          <p:cNvPr id="18482" name="Oval 54"/>
          <p:cNvSpPr>
            <a:spLocks noChangeArrowheads="1"/>
          </p:cNvSpPr>
          <p:nvPr/>
        </p:nvSpPr>
        <p:spPr bwMode="blackWhite">
          <a:xfrm>
            <a:off x="1901825" y="5351463"/>
            <a:ext cx="165100" cy="165100"/>
          </a:xfrm>
          <a:prstGeom prst="ellipse">
            <a:avLst/>
          </a:prstGeom>
          <a:gradFill rotWithShape="0">
            <a:gsLst>
              <a:gs pos="0">
                <a:srgbClr val="00FF00"/>
              </a:gs>
              <a:gs pos="100000">
                <a:srgbClr val="007600"/>
              </a:gs>
            </a:gsLst>
            <a:path path="shape">
              <a:fillToRect l="50000" t="50000" r="50000" b="50000"/>
            </a:path>
          </a:gradFill>
          <a:ln w="9525">
            <a:solidFill>
              <a:schemeClr val="tx1"/>
            </a:solidFill>
            <a:round/>
            <a:headEnd/>
            <a:tailEnd/>
          </a:ln>
        </p:spPr>
        <p:txBody>
          <a:bodyPr wrap="none" anchor="ctr"/>
          <a:lstStyle/>
          <a:p>
            <a:endParaRPr lang="en-US"/>
          </a:p>
        </p:txBody>
      </p:sp>
      <p:sp>
        <p:nvSpPr>
          <p:cNvPr id="18483" name="Oval 55"/>
          <p:cNvSpPr>
            <a:spLocks noChangeArrowheads="1"/>
          </p:cNvSpPr>
          <p:nvPr/>
        </p:nvSpPr>
        <p:spPr bwMode="blackWhite">
          <a:xfrm>
            <a:off x="2044700" y="5205413"/>
            <a:ext cx="182563" cy="182562"/>
          </a:xfrm>
          <a:prstGeom prst="ellipse">
            <a:avLst/>
          </a:prstGeom>
          <a:gradFill rotWithShape="0">
            <a:gsLst>
              <a:gs pos="0">
                <a:srgbClr val="00FF00"/>
              </a:gs>
              <a:gs pos="100000">
                <a:srgbClr val="007600"/>
              </a:gs>
            </a:gsLst>
            <a:path path="shape">
              <a:fillToRect l="50000" t="50000" r="50000" b="50000"/>
            </a:path>
          </a:gradFill>
          <a:ln w="9525">
            <a:solidFill>
              <a:schemeClr val="tx1"/>
            </a:solidFill>
            <a:round/>
            <a:headEnd/>
            <a:tailEnd/>
          </a:ln>
        </p:spPr>
        <p:txBody>
          <a:bodyPr wrap="none" anchor="ctr"/>
          <a:lstStyle/>
          <a:p>
            <a:endParaRPr lang="en-US"/>
          </a:p>
        </p:txBody>
      </p:sp>
      <p:sp>
        <p:nvSpPr>
          <p:cNvPr id="18484" name="Text Box 56"/>
          <p:cNvSpPr txBox="1">
            <a:spLocks noChangeArrowheads="1"/>
          </p:cNvSpPr>
          <p:nvPr/>
        </p:nvSpPr>
        <p:spPr bwMode="blackWhite">
          <a:xfrm>
            <a:off x="1539875" y="4935538"/>
            <a:ext cx="612775" cy="304800"/>
          </a:xfrm>
          <a:prstGeom prst="rect">
            <a:avLst/>
          </a:prstGeom>
          <a:noFill/>
          <a:ln w="9525">
            <a:noFill/>
            <a:miter lim="800000"/>
            <a:headEnd/>
            <a:tailEnd/>
          </a:ln>
        </p:spPr>
        <p:txBody>
          <a:bodyPr wrap="none">
            <a:spAutoFit/>
          </a:bodyPr>
          <a:lstStyle/>
          <a:p>
            <a:pPr algn="ctr" eaLnBrk="0" hangingPunct="0"/>
            <a:r>
              <a:rPr lang="en-US" sz="1400" b="1">
                <a:cs typeface="Arial" charset="0"/>
              </a:rPr>
              <a:t>HDL</a:t>
            </a:r>
            <a:r>
              <a:rPr lang="en-US" sz="1400" b="1" baseline="-25000">
                <a:cs typeface="Arial" charset="0"/>
              </a:rPr>
              <a:t>s</a:t>
            </a:r>
            <a:endParaRPr lang="en-US" sz="2400" b="1">
              <a:cs typeface="Arial" charset="0"/>
            </a:endParaRPr>
          </a:p>
        </p:txBody>
      </p:sp>
      <p:sp>
        <p:nvSpPr>
          <p:cNvPr id="18485" name="Text Box 57"/>
          <p:cNvSpPr txBox="1">
            <a:spLocks noChangeArrowheads="1"/>
          </p:cNvSpPr>
          <p:nvPr/>
        </p:nvSpPr>
        <p:spPr bwMode="blackWhite">
          <a:xfrm>
            <a:off x="4248150" y="6024563"/>
            <a:ext cx="1473200" cy="336550"/>
          </a:xfrm>
          <a:prstGeom prst="rect">
            <a:avLst/>
          </a:prstGeom>
          <a:noFill/>
          <a:ln w="9525">
            <a:noFill/>
            <a:miter lim="800000"/>
            <a:headEnd/>
            <a:tailEnd/>
          </a:ln>
        </p:spPr>
        <p:txBody>
          <a:bodyPr wrap="none">
            <a:spAutoFit/>
          </a:bodyPr>
          <a:lstStyle/>
          <a:p>
            <a:pPr eaLnBrk="0" hangingPunct="0"/>
            <a:r>
              <a:rPr lang="en-US" sz="1600" b="1">
                <a:cs typeface="Arial" charset="0"/>
              </a:rPr>
              <a:t>Diameter, nm</a:t>
            </a:r>
          </a:p>
        </p:txBody>
      </p:sp>
      <p:sp>
        <p:nvSpPr>
          <p:cNvPr id="18486" name="Text Box 58"/>
          <p:cNvSpPr txBox="1">
            <a:spLocks noChangeArrowheads="1"/>
          </p:cNvSpPr>
          <p:nvPr/>
        </p:nvSpPr>
        <p:spPr bwMode="blackWhite">
          <a:xfrm>
            <a:off x="4113213" y="2017713"/>
            <a:ext cx="1041400" cy="517525"/>
          </a:xfrm>
          <a:prstGeom prst="rect">
            <a:avLst/>
          </a:prstGeom>
          <a:noFill/>
          <a:ln w="9525">
            <a:noFill/>
            <a:miter lim="800000"/>
            <a:headEnd/>
            <a:tailEnd/>
          </a:ln>
        </p:spPr>
        <p:txBody>
          <a:bodyPr wrap="none">
            <a:spAutoFit/>
          </a:bodyPr>
          <a:lstStyle/>
          <a:p>
            <a:pPr algn="ctr" eaLnBrk="0" hangingPunct="0"/>
            <a:r>
              <a:rPr lang="en-US" sz="1400" b="1">
                <a:cs typeface="Arial" charset="0"/>
              </a:rPr>
              <a:t>VLDL</a:t>
            </a:r>
          </a:p>
          <a:p>
            <a:pPr algn="ctr" eaLnBrk="0" hangingPunct="0"/>
            <a:r>
              <a:rPr lang="en-US" sz="1400" b="1">
                <a:cs typeface="Arial" charset="0"/>
              </a:rPr>
              <a:t>Remnants</a:t>
            </a:r>
            <a:endParaRPr lang="en-US" sz="2400" b="1">
              <a:cs typeface="Arial" charset="0"/>
            </a:endParaRPr>
          </a:p>
        </p:txBody>
      </p:sp>
      <p:grpSp>
        <p:nvGrpSpPr>
          <p:cNvPr id="18487" name="Group 59"/>
          <p:cNvGrpSpPr>
            <a:grpSpLocks/>
          </p:cNvGrpSpPr>
          <p:nvPr/>
        </p:nvGrpSpPr>
        <p:grpSpPr bwMode="auto">
          <a:xfrm>
            <a:off x="3030538" y="3495675"/>
            <a:ext cx="977900" cy="1054100"/>
            <a:chOff x="1544" y="2544"/>
            <a:chExt cx="616" cy="664"/>
          </a:xfrm>
        </p:grpSpPr>
        <p:sp>
          <p:nvSpPr>
            <p:cNvPr id="18495" name="Oval 60"/>
            <p:cNvSpPr>
              <a:spLocks noChangeArrowheads="1"/>
            </p:cNvSpPr>
            <p:nvPr/>
          </p:nvSpPr>
          <p:spPr bwMode="blackWhite">
            <a:xfrm>
              <a:off x="1941" y="2544"/>
              <a:ext cx="219" cy="219"/>
            </a:xfrm>
            <a:prstGeom prst="ellipse">
              <a:avLst/>
            </a:prstGeom>
            <a:gradFill rotWithShape="0">
              <a:gsLst>
                <a:gs pos="0">
                  <a:srgbClr val="CCCCFF"/>
                </a:gs>
                <a:gs pos="100000">
                  <a:srgbClr val="5E5E76"/>
                </a:gs>
              </a:gsLst>
              <a:path path="shape">
                <a:fillToRect l="50000" t="50000" r="50000" b="50000"/>
              </a:path>
            </a:gradFill>
            <a:ln w="9525">
              <a:solidFill>
                <a:schemeClr val="tx1"/>
              </a:solidFill>
              <a:round/>
              <a:headEnd/>
              <a:tailEnd/>
            </a:ln>
          </p:spPr>
          <p:txBody>
            <a:bodyPr wrap="none" anchor="ctr"/>
            <a:lstStyle/>
            <a:p>
              <a:endParaRPr lang="en-US"/>
            </a:p>
          </p:txBody>
        </p:sp>
        <p:sp>
          <p:nvSpPr>
            <p:cNvPr id="18496" name="Oval 61"/>
            <p:cNvSpPr>
              <a:spLocks noChangeArrowheads="1"/>
            </p:cNvSpPr>
            <p:nvPr/>
          </p:nvSpPr>
          <p:spPr bwMode="blackWhite">
            <a:xfrm>
              <a:off x="1864" y="2640"/>
              <a:ext cx="213" cy="213"/>
            </a:xfrm>
            <a:prstGeom prst="ellipse">
              <a:avLst/>
            </a:prstGeom>
            <a:gradFill rotWithShape="0">
              <a:gsLst>
                <a:gs pos="0">
                  <a:srgbClr val="CCCCFF"/>
                </a:gs>
                <a:gs pos="100000">
                  <a:srgbClr val="5E5E76"/>
                </a:gs>
              </a:gsLst>
              <a:path path="shape">
                <a:fillToRect l="50000" t="50000" r="50000" b="50000"/>
              </a:path>
            </a:gradFill>
            <a:ln w="9525">
              <a:solidFill>
                <a:schemeClr val="tx1"/>
              </a:solidFill>
              <a:round/>
              <a:headEnd/>
              <a:tailEnd/>
            </a:ln>
          </p:spPr>
          <p:txBody>
            <a:bodyPr wrap="none" anchor="ctr"/>
            <a:lstStyle/>
            <a:p>
              <a:endParaRPr lang="en-US"/>
            </a:p>
          </p:txBody>
        </p:sp>
        <p:sp>
          <p:nvSpPr>
            <p:cNvPr id="18497" name="Oval 62"/>
            <p:cNvSpPr>
              <a:spLocks noChangeArrowheads="1"/>
            </p:cNvSpPr>
            <p:nvPr/>
          </p:nvSpPr>
          <p:spPr bwMode="blackWhite">
            <a:xfrm>
              <a:off x="1801" y="2736"/>
              <a:ext cx="207" cy="207"/>
            </a:xfrm>
            <a:prstGeom prst="ellipse">
              <a:avLst/>
            </a:prstGeom>
            <a:gradFill rotWithShape="0">
              <a:gsLst>
                <a:gs pos="0">
                  <a:srgbClr val="CCCCFF"/>
                </a:gs>
                <a:gs pos="100000">
                  <a:srgbClr val="5E5E76"/>
                </a:gs>
              </a:gsLst>
              <a:path path="shape">
                <a:fillToRect l="50000" t="50000" r="50000" b="50000"/>
              </a:path>
            </a:gradFill>
            <a:ln w="9525">
              <a:solidFill>
                <a:schemeClr val="tx1"/>
              </a:solidFill>
              <a:round/>
              <a:headEnd/>
              <a:tailEnd/>
            </a:ln>
          </p:spPr>
          <p:txBody>
            <a:bodyPr wrap="none" anchor="ctr"/>
            <a:lstStyle/>
            <a:p>
              <a:endParaRPr lang="en-US"/>
            </a:p>
          </p:txBody>
        </p:sp>
        <p:sp>
          <p:nvSpPr>
            <p:cNvPr id="18498" name="Oval 63"/>
            <p:cNvSpPr>
              <a:spLocks noChangeArrowheads="1"/>
            </p:cNvSpPr>
            <p:nvPr/>
          </p:nvSpPr>
          <p:spPr bwMode="blackWhite">
            <a:xfrm>
              <a:off x="1710" y="2832"/>
              <a:ext cx="202" cy="202"/>
            </a:xfrm>
            <a:prstGeom prst="ellipse">
              <a:avLst/>
            </a:prstGeom>
            <a:gradFill rotWithShape="0">
              <a:gsLst>
                <a:gs pos="0">
                  <a:srgbClr val="CCCCFF"/>
                </a:gs>
                <a:gs pos="100000">
                  <a:srgbClr val="5E5E76"/>
                </a:gs>
              </a:gsLst>
              <a:path path="shape">
                <a:fillToRect l="50000" t="50000" r="50000" b="50000"/>
              </a:path>
            </a:gradFill>
            <a:ln w="9525">
              <a:solidFill>
                <a:schemeClr val="tx1"/>
              </a:solidFill>
              <a:round/>
              <a:headEnd/>
              <a:tailEnd/>
            </a:ln>
          </p:spPr>
          <p:txBody>
            <a:bodyPr wrap="none" anchor="ctr"/>
            <a:lstStyle/>
            <a:p>
              <a:endParaRPr lang="en-US"/>
            </a:p>
          </p:txBody>
        </p:sp>
        <p:sp>
          <p:nvSpPr>
            <p:cNvPr id="18499" name="Oval 64"/>
            <p:cNvSpPr>
              <a:spLocks noChangeArrowheads="1"/>
            </p:cNvSpPr>
            <p:nvPr/>
          </p:nvSpPr>
          <p:spPr bwMode="blackWhite">
            <a:xfrm>
              <a:off x="1624" y="2928"/>
              <a:ext cx="190" cy="190"/>
            </a:xfrm>
            <a:prstGeom prst="ellipse">
              <a:avLst/>
            </a:prstGeom>
            <a:gradFill rotWithShape="0">
              <a:gsLst>
                <a:gs pos="0">
                  <a:srgbClr val="CCCCFF"/>
                </a:gs>
                <a:gs pos="100000">
                  <a:srgbClr val="5E5E76"/>
                </a:gs>
              </a:gsLst>
              <a:path path="shape">
                <a:fillToRect l="50000" t="50000" r="50000" b="50000"/>
              </a:path>
            </a:gradFill>
            <a:ln w="9525">
              <a:solidFill>
                <a:schemeClr val="tx1"/>
              </a:solidFill>
              <a:round/>
              <a:headEnd/>
              <a:tailEnd/>
            </a:ln>
          </p:spPr>
          <p:txBody>
            <a:bodyPr wrap="none" anchor="ctr"/>
            <a:lstStyle/>
            <a:p>
              <a:endParaRPr lang="en-US"/>
            </a:p>
          </p:txBody>
        </p:sp>
        <p:sp>
          <p:nvSpPr>
            <p:cNvPr id="18500" name="Oval 65"/>
            <p:cNvSpPr>
              <a:spLocks noChangeArrowheads="1"/>
            </p:cNvSpPr>
            <p:nvPr/>
          </p:nvSpPr>
          <p:spPr bwMode="blackWhite">
            <a:xfrm>
              <a:off x="1544" y="3024"/>
              <a:ext cx="184" cy="184"/>
            </a:xfrm>
            <a:prstGeom prst="ellipse">
              <a:avLst/>
            </a:prstGeom>
            <a:gradFill rotWithShape="0">
              <a:gsLst>
                <a:gs pos="0">
                  <a:srgbClr val="CCCCFF"/>
                </a:gs>
                <a:gs pos="100000">
                  <a:srgbClr val="5E5E76"/>
                </a:gs>
              </a:gsLst>
              <a:path path="shape">
                <a:fillToRect l="50000" t="50000" r="50000" b="50000"/>
              </a:path>
            </a:gradFill>
            <a:ln w="9525">
              <a:solidFill>
                <a:schemeClr val="tx1"/>
              </a:solidFill>
              <a:round/>
              <a:headEnd/>
              <a:tailEnd/>
            </a:ln>
          </p:spPr>
          <p:txBody>
            <a:bodyPr wrap="none" anchor="ctr"/>
            <a:lstStyle/>
            <a:p>
              <a:endParaRPr lang="en-US"/>
            </a:p>
          </p:txBody>
        </p:sp>
      </p:grpSp>
      <p:sp>
        <p:nvSpPr>
          <p:cNvPr id="18488" name="Text Box 66"/>
          <p:cNvSpPr txBox="1">
            <a:spLocks noChangeArrowheads="1"/>
          </p:cNvSpPr>
          <p:nvPr/>
        </p:nvSpPr>
        <p:spPr bwMode="blackWhite">
          <a:xfrm>
            <a:off x="3765550" y="4775200"/>
            <a:ext cx="614363" cy="304800"/>
          </a:xfrm>
          <a:prstGeom prst="rect">
            <a:avLst/>
          </a:prstGeom>
          <a:noFill/>
          <a:ln w="9525">
            <a:noFill/>
            <a:miter lim="800000"/>
            <a:headEnd/>
            <a:tailEnd/>
          </a:ln>
        </p:spPr>
        <p:txBody>
          <a:bodyPr wrap="none">
            <a:spAutoFit/>
          </a:bodyPr>
          <a:lstStyle/>
          <a:p>
            <a:pPr eaLnBrk="0" hangingPunct="0"/>
            <a:r>
              <a:rPr lang="en-US" sz="1400" b="1">
                <a:cs typeface="Arial" charset="0"/>
              </a:rPr>
              <a:t>Lp(a)</a:t>
            </a:r>
          </a:p>
        </p:txBody>
      </p:sp>
      <p:sp>
        <p:nvSpPr>
          <p:cNvPr id="18489" name="Text Box 67"/>
          <p:cNvSpPr txBox="1">
            <a:spLocks noChangeArrowheads="1"/>
          </p:cNvSpPr>
          <p:nvPr/>
        </p:nvSpPr>
        <p:spPr bwMode="auto">
          <a:xfrm>
            <a:off x="5934075" y="1439863"/>
            <a:ext cx="647700" cy="549275"/>
          </a:xfrm>
          <a:prstGeom prst="rect">
            <a:avLst/>
          </a:prstGeom>
          <a:noFill/>
          <a:ln w="9525">
            <a:noFill/>
            <a:miter lim="800000"/>
            <a:headEnd/>
            <a:tailEnd/>
          </a:ln>
        </p:spPr>
        <p:txBody>
          <a:bodyPr wrap="none">
            <a:spAutoFit/>
          </a:bodyPr>
          <a:lstStyle/>
          <a:p>
            <a:pPr eaLnBrk="0" hangingPunct="0"/>
            <a:r>
              <a:rPr lang="en-US" sz="1400" b="1">
                <a:cs typeface="Arial" charset="0"/>
              </a:rPr>
              <a:t>VLDL</a:t>
            </a:r>
            <a:endParaRPr lang="en-US" sz="2400" b="1">
              <a:cs typeface="Arial" charset="0"/>
            </a:endParaRPr>
          </a:p>
          <a:p>
            <a:pPr eaLnBrk="0" hangingPunct="0"/>
            <a:endParaRPr lang="en-US" sz="1600">
              <a:cs typeface="Arial" charset="0"/>
            </a:endParaRPr>
          </a:p>
        </p:txBody>
      </p:sp>
      <p:sp>
        <p:nvSpPr>
          <p:cNvPr id="18490" name="Text Box 68"/>
          <p:cNvSpPr txBox="1">
            <a:spLocks noChangeArrowheads="1"/>
          </p:cNvSpPr>
          <p:nvPr/>
        </p:nvSpPr>
        <p:spPr bwMode="auto">
          <a:xfrm>
            <a:off x="5068888" y="1889125"/>
            <a:ext cx="647700" cy="549275"/>
          </a:xfrm>
          <a:prstGeom prst="rect">
            <a:avLst/>
          </a:prstGeom>
          <a:noFill/>
          <a:ln w="9525">
            <a:noFill/>
            <a:miter lim="800000"/>
            <a:headEnd/>
            <a:tailEnd/>
          </a:ln>
        </p:spPr>
        <p:txBody>
          <a:bodyPr wrap="none">
            <a:spAutoFit/>
          </a:bodyPr>
          <a:lstStyle/>
          <a:p>
            <a:pPr eaLnBrk="0" hangingPunct="0"/>
            <a:r>
              <a:rPr lang="en-US" sz="1400" b="1">
                <a:cs typeface="Arial" charset="0"/>
              </a:rPr>
              <a:t>VLDL</a:t>
            </a:r>
            <a:endParaRPr lang="en-US" sz="2400" b="1">
              <a:cs typeface="Arial" charset="0"/>
            </a:endParaRPr>
          </a:p>
          <a:p>
            <a:pPr eaLnBrk="0" hangingPunct="0"/>
            <a:endParaRPr lang="en-US" sz="1600">
              <a:cs typeface="Arial" charset="0"/>
            </a:endParaRPr>
          </a:p>
        </p:txBody>
      </p:sp>
      <p:sp>
        <p:nvSpPr>
          <p:cNvPr id="18491" name="Rectangle 69"/>
          <p:cNvSpPr>
            <a:spLocks noGrp="1" noChangeArrowheads="1"/>
          </p:cNvSpPr>
          <p:nvPr>
            <p:ph type="title" idx="4294967295"/>
          </p:nvPr>
        </p:nvSpPr>
        <p:spPr>
          <a:xfrm>
            <a:off x="685800" y="381000"/>
            <a:ext cx="7850188" cy="623888"/>
          </a:xfrm>
        </p:spPr>
        <p:txBody>
          <a:bodyPr/>
          <a:lstStyle/>
          <a:p>
            <a:r>
              <a:rPr lang="en-US" smtClean="0"/>
              <a:t>Lipoprotein Particles</a:t>
            </a:r>
          </a:p>
        </p:txBody>
      </p:sp>
      <p:sp>
        <p:nvSpPr>
          <p:cNvPr id="18492" name="Text Box 70"/>
          <p:cNvSpPr txBox="1">
            <a:spLocks noChangeArrowheads="1"/>
          </p:cNvSpPr>
          <p:nvPr/>
        </p:nvSpPr>
        <p:spPr bwMode="auto">
          <a:xfrm>
            <a:off x="7383463" y="1527175"/>
            <a:ext cx="1331912" cy="514350"/>
          </a:xfrm>
          <a:prstGeom prst="rect">
            <a:avLst/>
          </a:prstGeom>
          <a:noFill/>
          <a:ln w="50800">
            <a:noFill/>
            <a:miter lim="800000"/>
            <a:headEnd/>
            <a:tailEnd/>
          </a:ln>
        </p:spPr>
        <p:txBody>
          <a:bodyPr lIns="90488" tIns="44450" rIns="90488" bIns="44450">
            <a:spAutoFit/>
          </a:bodyPr>
          <a:lstStyle/>
          <a:p>
            <a:pPr eaLnBrk="0" hangingPunct="0"/>
            <a:r>
              <a:rPr lang="en-US" sz="1400" b="1">
                <a:cs typeface="Arial" charset="0"/>
              </a:rPr>
              <a:t>Chylomicron</a:t>
            </a:r>
          </a:p>
          <a:p>
            <a:pPr eaLnBrk="0" hangingPunct="0"/>
            <a:endParaRPr lang="en-US" sz="1400" b="1">
              <a:cs typeface="Arial" charset="0"/>
            </a:endParaRPr>
          </a:p>
        </p:txBody>
      </p:sp>
      <p:sp>
        <p:nvSpPr>
          <p:cNvPr id="18493" name="Rectangle 71"/>
          <p:cNvSpPr>
            <a:spLocks noChangeArrowheads="1"/>
          </p:cNvSpPr>
          <p:nvPr/>
        </p:nvSpPr>
        <p:spPr bwMode="auto">
          <a:xfrm>
            <a:off x="133350" y="6389688"/>
            <a:ext cx="3929063" cy="274637"/>
          </a:xfrm>
          <a:prstGeom prst="rect">
            <a:avLst/>
          </a:prstGeom>
          <a:noFill/>
          <a:ln w="9525">
            <a:noFill/>
            <a:miter lim="800000"/>
            <a:headEnd/>
            <a:tailEnd/>
          </a:ln>
        </p:spPr>
        <p:txBody>
          <a:bodyPr wrap="none">
            <a:spAutoFit/>
          </a:bodyPr>
          <a:lstStyle/>
          <a:p>
            <a:pPr eaLnBrk="0" hangingPunct="0"/>
            <a:r>
              <a:rPr lang="en-US" altLang="en-US" sz="1200">
                <a:cs typeface="Arial" charset="0"/>
              </a:rPr>
              <a:t>Segrest JP et al</a:t>
            </a:r>
            <a:r>
              <a:rPr lang="en-US" altLang="en-US" sz="1200">
                <a:cs typeface="Arial" charset="0"/>
                <a:sym typeface="Symbol" pitchFamily="18" charset="2"/>
              </a:rPr>
              <a:t>.  </a:t>
            </a:r>
            <a:r>
              <a:rPr lang="en-US" altLang="en-US" sz="1200" i="1">
                <a:cs typeface="Arial" charset="0"/>
              </a:rPr>
              <a:t>Adv Protein Chem.</a:t>
            </a:r>
            <a:r>
              <a:rPr lang="en-US" altLang="en-US" sz="1200">
                <a:cs typeface="Arial" charset="0"/>
              </a:rPr>
              <a:t> 1994;45:303–369 </a:t>
            </a:r>
            <a:endParaRPr lang="en-US" altLang="en-US" sz="1400">
              <a:cs typeface="Arial" charset="0"/>
            </a:endParaRPr>
          </a:p>
        </p:txBody>
      </p:sp>
      <p:cxnSp>
        <p:nvCxnSpPr>
          <p:cNvPr id="5" name="Straight Connector 4"/>
          <p:cNvCxnSpPr/>
          <p:nvPr/>
        </p:nvCxnSpPr>
        <p:spPr>
          <a:xfrm>
            <a:off x="0" y="1066800"/>
            <a:ext cx="91440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p:txBody>
          <a:bodyPr/>
          <a:lstStyle/>
          <a:p>
            <a:pPr eaLnBrk="1" hangingPunct="1"/>
            <a:r>
              <a:rPr lang="en-US" smtClean="0"/>
              <a:t>Background</a:t>
            </a:r>
          </a:p>
        </p:txBody>
      </p:sp>
      <p:sp>
        <p:nvSpPr>
          <p:cNvPr id="20482" name="Content Placeholder 2"/>
          <p:cNvSpPr>
            <a:spLocks noGrp="1"/>
          </p:cNvSpPr>
          <p:nvPr>
            <p:ph idx="4294967295"/>
          </p:nvPr>
        </p:nvSpPr>
        <p:spPr/>
        <p:txBody>
          <a:bodyPr/>
          <a:lstStyle/>
          <a:p>
            <a:pPr eaLnBrk="1" hangingPunct="1">
              <a:lnSpc>
                <a:spcPct val="80000"/>
              </a:lnSpc>
            </a:pPr>
            <a:r>
              <a:rPr lang="en-US" sz="2700" smtClean="0">
                <a:solidFill>
                  <a:schemeClr val="tx1"/>
                </a:solidFill>
              </a:rPr>
              <a:t>Nuclear magnetic resonance (NMR) enables quantification of concentrations of lipid particles of varying size.</a:t>
            </a:r>
          </a:p>
          <a:p>
            <a:pPr eaLnBrk="1" hangingPunct="1">
              <a:lnSpc>
                <a:spcPct val="80000"/>
              </a:lnSpc>
            </a:pPr>
            <a:endParaRPr lang="en-US" sz="2700" smtClean="0">
              <a:solidFill>
                <a:schemeClr val="tx1"/>
              </a:solidFill>
            </a:endParaRPr>
          </a:p>
          <a:p>
            <a:pPr eaLnBrk="1" hangingPunct="1">
              <a:lnSpc>
                <a:spcPct val="80000"/>
              </a:lnSpc>
            </a:pPr>
            <a:r>
              <a:rPr lang="en-US" sz="2700" smtClean="0">
                <a:solidFill>
                  <a:schemeClr val="tx1"/>
                </a:solidFill>
              </a:rPr>
              <a:t>Data suggest that smaller LDL particle size, specifically a predominance of small dense LDL or a greater number of small LDL particles, is a predictor of coronary artery disease. </a:t>
            </a:r>
          </a:p>
          <a:p>
            <a:pPr eaLnBrk="1" hangingPunct="1">
              <a:lnSpc>
                <a:spcPct val="80000"/>
              </a:lnSpc>
            </a:pPr>
            <a:endParaRPr lang="en-US" sz="2700" smtClean="0">
              <a:solidFill>
                <a:schemeClr val="tx1"/>
              </a:solidFill>
            </a:endParaRPr>
          </a:p>
          <a:p>
            <a:pPr eaLnBrk="1" hangingPunct="1">
              <a:lnSpc>
                <a:spcPct val="80000"/>
              </a:lnSpc>
            </a:pPr>
            <a:r>
              <a:rPr lang="en-US" sz="2700" smtClean="0">
                <a:solidFill>
                  <a:schemeClr val="tx1"/>
                </a:solidFill>
              </a:rPr>
              <a:t>Studies of non-HIV-infected cohorts have also reported that HDL particle sizes are related to ischemic heart disease. </a:t>
            </a:r>
          </a:p>
          <a:p>
            <a:pPr eaLnBrk="1" hangingPunct="1">
              <a:lnSpc>
                <a:spcPct val="80000"/>
              </a:lnSpc>
            </a:pPr>
            <a:endParaRPr lang="en-US" sz="2700" smtClean="0">
              <a:solidFill>
                <a:schemeClr val="tx1"/>
              </a:solidFill>
            </a:endParaRPr>
          </a:p>
        </p:txBody>
      </p:sp>
      <p:cxnSp>
        <p:nvCxnSpPr>
          <p:cNvPr id="4" name="Straight Connector 3"/>
          <p:cNvCxnSpPr/>
          <p:nvPr/>
        </p:nvCxnSpPr>
        <p:spPr>
          <a:xfrm>
            <a:off x="0" y="1371600"/>
            <a:ext cx="91440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57200" y="274638"/>
            <a:ext cx="8229600" cy="1020762"/>
          </a:xfrm>
        </p:spPr>
        <p:txBody>
          <a:bodyPr/>
          <a:lstStyle/>
          <a:p>
            <a:r>
              <a:rPr lang="en-US" sz="3200" smtClean="0"/>
              <a:t>SMART and CVD Outcome:</a:t>
            </a:r>
            <a:br>
              <a:rPr lang="en-US" sz="3200" smtClean="0"/>
            </a:br>
            <a:r>
              <a:rPr lang="en-US" sz="3200" smtClean="0"/>
              <a:t>Nested Case-Control Study</a:t>
            </a:r>
          </a:p>
        </p:txBody>
      </p:sp>
      <p:sp>
        <p:nvSpPr>
          <p:cNvPr id="22530" name="Rectangle 3"/>
          <p:cNvSpPr>
            <a:spLocks noGrp="1" noChangeArrowheads="1"/>
          </p:cNvSpPr>
          <p:nvPr>
            <p:ph type="body" idx="1"/>
          </p:nvPr>
        </p:nvSpPr>
        <p:spPr>
          <a:xfrm>
            <a:off x="457200" y="1676400"/>
            <a:ext cx="8459788" cy="4449763"/>
          </a:xfrm>
        </p:spPr>
        <p:txBody>
          <a:bodyPr/>
          <a:lstStyle/>
          <a:p>
            <a:pPr>
              <a:lnSpc>
                <a:spcPct val="80000"/>
              </a:lnSpc>
              <a:tabLst>
                <a:tab pos="914400" algn="l"/>
                <a:tab pos="1082675" algn="l"/>
              </a:tabLst>
            </a:pPr>
            <a:r>
              <a:rPr lang="en-US" sz="1800" b="1" smtClean="0">
                <a:solidFill>
                  <a:schemeClr val="tx1"/>
                </a:solidFill>
              </a:rPr>
              <a:t>Aim</a:t>
            </a:r>
            <a:r>
              <a:rPr lang="en-US" sz="1800" smtClean="0">
                <a:solidFill>
                  <a:schemeClr val="tx1"/>
                </a:solidFill>
              </a:rPr>
              <a:t>: To describe the relationship of baseline levels of lipoprotein particle size and concentration with CVD</a:t>
            </a:r>
          </a:p>
          <a:p>
            <a:pPr>
              <a:lnSpc>
                <a:spcPct val="80000"/>
              </a:lnSpc>
              <a:buFontTx/>
              <a:buNone/>
              <a:tabLst>
                <a:tab pos="914400" algn="l"/>
                <a:tab pos="1082675" algn="l"/>
              </a:tabLst>
            </a:pPr>
            <a:endParaRPr lang="en-US" sz="1800" smtClean="0">
              <a:solidFill>
                <a:schemeClr val="tx1"/>
              </a:solidFill>
            </a:endParaRPr>
          </a:p>
          <a:p>
            <a:pPr>
              <a:lnSpc>
                <a:spcPct val="80000"/>
              </a:lnSpc>
              <a:tabLst>
                <a:tab pos="914400" algn="l"/>
                <a:tab pos="1082675" algn="l"/>
              </a:tabLst>
            </a:pPr>
            <a:r>
              <a:rPr lang="en-US" sz="1800" smtClean="0">
                <a:solidFill>
                  <a:schemeClr val="tx1"/>
                </a:solidFill>
              </a:rPr>
              <a:t>Baseline and follow-up plasma samples identified for patients who developed CVD (248 patients) prior to study closure on July 11, 2007 and for two matched controls for each CVD case (480 patients). Matching on:</a:t>
            </a:r>
            <a:br>
              <a:rPr lang="en-US" sz="1800" smtClean="0">
                <a:solidFill>
                  <a:schemeClr val="tx1"/>
                </a:solidFill>
              </a:rPr>
            </a:br>
            <a:r>
              <a:rPr lang="en-US" sz="1800" smtClean="0">
                <a:solidFill>
                  <a:schemeClr val="tx1"/>
                </a:solidFill>
              </a:rPr>
              <a:t>	</a:t>
            </a:r>
            <a:r>
              <a:rPr lang="en-US" sz="1800" smtClean="0">
                <a:solidFill>
                  <a:schemeClr val="tx1"/>
                </a:solidFill>
                <a:cs typeface="Arial" charset="0"/>
              </a:rPr>
              <a:t>– Country</a:t>
            </a:r>
            <a:br>
              <a:rPr lang="en-US" sz="1800" smtClean="0">
                <a:solidFill>
                  <a:schemeClr val="tx1"/>
                </a:solidFill>
                <a:cs typeface="Arial" charset="0"/>
              </a:rPr>
            </a:br>
            <a:r>
              <a:rPr lang="en-US" sz="1800" smtClean="0">
                <a:solidFill>
                  <a:schemeClr val="tx1"/>
                </a:solidFill>
                <a:cs typeface="Arial" charset="0"/>
              </a:rPr>
              <a:t>	– Age (+/- 5 years)</a:t>
            </a:r>
            <a:br>
              <a:rPr lang="en-US" sz="1800" smtClean="0">
                <a:solidFill>
                  <a:schemeClr val="tx1"/>
                </a:solidFill>
                <a:cs typeface="Arial" charset="0"/>
              </a:rPr>
            </a:br>
            <a:r>
              <a:rPr lang="en-US" sz="1800" smtClean="0">
                <a:solidFill>
                  <a:schemeClr val="tx1"/>
                </a:solidFill>
                <a:cs typeface="Arial" charset="0"/>
              </a:rPr>
              <a:t> 	– Gender; and</a:t>
            </a:r>
          </a:p>
          <a:p>
            <a:pPr>
              <a:lnSpc>
                <a:spcPct val="80000"/>
              </a:lnSpc>
              <a:buFontTx/>
              <a:buNone/>
              <a:tabLst>
                <a:tab pos="914400" algn="l"/>
                <a:tab pos="1082675" algn="l"/>
              </a:tabLst>
            </a:pPr>
            <a:r>
              <a:rPr lang="en-US" sz="1800" smtClean="0">
                <a:solidFill>
                  <a:schemeClr val="tx1"/>
                </a:solidFill>
                <a:cs typeface="Arial" charset="0"/>
              </a:rPr>
              <a:t>		– Date of randomization (+/- 3 months)</a:t>
            </a:r>
          </a:p>
          <a:p>
            <a:pPr>
              <a:lnSpc>
                <a:spcPct val="80000"/>
              </a:lnSpc>
              <a:buFontTx/>
              <a:buNone/>
              <a:tabLst>
                <a:tab pos="914400" algn="l"/>
                <a:tab pos="1082675" algn="l"/>
              </a:tabLst>
            </a:pPr>
            <a:endParaRPr lang="en-US" sz="1800" smtClean="0">
              <a:solidFill>
                <a:schemeClr val="tx1"/>
              </a:solidFill>
              <a:cs typeface="Arial" charset="0"/>
            </a:endParaRPr>
          </a:p>
          <a:p>
            <a:pPr>
              <a:lnSpc>
                <a:spcPct val="80000"/>
              </a:lnSpc>
              <a:spcBef>
                <a:spcPct val="50000"/>
              </a:spcBef>
              <a:spcAft>
                <a:spcPct val="5000"/>
              </a:spcAft>
              <a:tabLst>
                <a:tab pos="914400" algn="l"/>
                <a:tab pos="1082675" algn="l"/>
              </a:tabLst>
            </a:pPr>
            <a:r>
              <a:rPr lang="en-US" sz="1800" smtClean="0">
                <a:solidFill>
                  <a:schemeClr val="tx1"/>
                </a:solidFill>
                <a:cs typeface="Arial" charset="0"/>
              </a:rPr>
              <a:t>Conditional logistic used to estimate odds ratios (OR) for CVD with participants in lowest quartile as reference. Adjustment for baseline covariates</a:t>
            </a:r>
            <a:br>
              <a:rPr lang="en-US" sz="1800" smtClean="0">
                <a:solidFill>
                  <a:schemeClr val="tx1"/>
                </a:solidFill>
                <a:cs typeface="Arial" charset="0"/>
              </a:rPr>
            </a:br>
            <a:r>
              <a:rPr lang="en-US" sz="1800" smtClean="0">
                <a:solidFill>
                  <a:schemeClr val="tx1"/>
                </a:solidFill>
                <a:cs typeface="Arial" charset="0"/>
              </a:rPr>
              <a:t>	– Age, race ART, HIV RNA, CD4+ count, BMI, at smoking, diabetes, 		hep B/C co-infection, use of lipid BP lowering medication, prior CVD, 	and major baseline ECG abnormalities</a:t>
            </a:r>
            <a:br>
              <a:rPr lang="en-US" sz="1800" smtClean="0">
                <a:solidFill>
                  <a:schemeClr val="tx1"/>
                </a:solidFill>
                <a:cs typeface="Arial" charset="0"/>
              </a:rPr>
            </a:br>
            <a:r>
              <a:rPr lang="en-US" sz="1800" smtClean="0">
                <a:solidFill>
                  <a:schemeClr val="tx1"/>
                </a:solidFill>
                <a:cs typeface="Arial" charset="0"/>
              </a:rPr>
              <a:t>	– Also LDL and triglycerides</a:t>
            </a:r>
            <a:br>
              <a:rPr lang="en-US" sz="1800" smtClean="0">
                <a:solidFill>
                  <a:schemeClr val="tx1"/>
                </a:solidFill>
                <a:cs typeface="Arial" charset="0"/>
              </a:rPr>
            </a:br>
            <a:r>
              <a:rPr lang="en-US" sz="1800" smtClean="0">
                <a:solidFill>
                  <a:schemeClr val="tx1"/>
                </a:solidFill>
                <a:cs typeface="Arial" charset="0"/>
              </a:rPr>
              <a:t>	– Also hsCRP, IL-6 and D-dimer</a:t>
            </a:r>
          </a:p>
        </p:txBody>
      </p:sp>
      <p:cxnSp>
        <p:nvCxnSpPr>
          <p:cNvPr id="5" name="Straight Connector 4"/>
          <p:cNvCxnSpPr/>
          <p:nvPr/>
        </p:nvCxnSpPr>
        <p:spPr>
          <a:xfrm>
            <a:off x="0" y="1295400"/>
            <a:ext cx="91440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0" y="90488"/>
            <a:ext cx="9144000" cy="1143000"/>
          </a:xfrm>
        </p:spPr>
        <p:txBody>
          <a:bodyPr/>
          <a:lstStyle/>
          <a:p>
            <a:r>
              <a:rPr lang="en-US" sz="2400" smtClean="0"/>
              <a:t>Baseline Characteristics of CVD Cases and Matched Controls</a:t>
            </a:r>
            <a:br>
              <a:rPr lang="en-US" sz="2400" smtClean="0"/>
            </a:br>
            <a:endParaRPr lang="en-US" sz="2400" smtClean="0"/>
          </a:p>
        </p:txBody>
      </p:sp>
      <p:graphicFrame>
        <p:nvGraphicFramePr>
          <p:cNvPr id="23638" name="Group 86"/>
          <p:cNvGraphicFramePr>
            <a:graphicFrameLocks noGrp="1"/>
          </p:cNvGraphicFramePr>
          <p:nvPr/>
        </p:nvGraphicFramePr>
        <p:xfrm>
          <a:off x="252413" y="1295400"/>
          <a:ext cx="8653462" cy="5321300"/>
        </p:xfrm>
        <a:graphic>
          <a:graphicData uri="http://schemas.openxmlformats.org/drawingml/2006/table">
            <a:tbl>
              <a:tblPr/>
              <a:tblGrid>
                <a:gridCol w="3878262"/>
                <a:gridCol w="208280"/>
                <a:gridCol w="1535112"/>
                <a:gridCol w="208280"/>
                <a:gridCol w="1425575"/>
                <a:gridCol w="208280"/>
                <a:gridCol w="1209675"/>
              </a:tblGrid>
              <a:tr h="685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CVD Cases</a:t>
                      </a:r>
                      <a:br>
                        <a:rPr kumimoji="0" lang="en-US" sz="1800" b="1" i="0" u="none" strike="noStrike" cap="none" normalizeH="0" baseline="0" smtClean="0">
                          <a:ln>
                            <a:noFill/>
                          </a:ln>
                          <a:solidFill>
                            <a:schemeClr val="tx1"/>
                          </a:solidFill>
                          <a:effectLst/>
                          <a:latin typeface="Arial" charset="0"/>
                        </a:rPr>
                      </a:br>
                      <a:r>
                        <a:rPr kumimoji="0" lang="en-US" sz="1800" b="1" i="0" u="none" strike="noStrike" cap="none" normalizeH="0" baseline="0" smtClean="0">
                          <a:ln>
                            <a:noFill/>
                          </a:ln>
                          <a:solidFill>
                            <a:schemeClr val="tx1"/>
                          </a:solidFill>
                          <a:effectLst/>
                          <a:latin typeface="Arial" charset="0"/>
                        </a:rPr>
                        <a:t>(N=248)</a:t>
                      </a:r>
                    </a:p>
                  </a:txBody>
                  <a:tcPr horzOverflow="overflow">
                    <a:lnL>
                      <a:noFill/>
                    </a:lnL>
                    <a:lnR>
                      <a:noFill/>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Controls</a:t>
                      </a:r>
                      <a:br>
                        <a:rPr kumimoji="0" lang="en-US" sz="1800" b="1" i="0" u="none" strike="noStrike" cap="none" normalizeH="0" baseline="0" smtClean="0">
                          <a:ln>
                            <a:noFill/>
                          </a:ln>
                          <a:solidFill>
                            <a:schemeClr val="tx1"/>
                          </a:solidFill>
                          <a:effectLst/>
                          <a:latin typeface="Arial" charset="0"/>
                        </a:rPr>
                      </a:br>
                      <a:r>
                        <a:rPr kumimoji="0" lang="en-US" sz="1800" b="1" i="0" u="none" strike="noStrike" cap="none" normalizeH="0" baseline="0" smtClean="0">
                          <a:ln>
                            <a:noFill/>
                          </a:ln>
                          <a:solidFill>
                            <a:schemeClr val="tx1"/>
                          </a:solidFill>
                          <a:effectLst/>
                          <a:latin typeface="Arial" charset="0"/>
                        </a:rPr>
                        <a:t>(N=480)</a:t>
                      </a:r>
                    </a:p>
                  </a:txBody>
                  <a:tcPr horzOverflow="overflow">
                    <a:lnL>
                      <a:noFill/>
                    </a:lnL>
                    <a:lnR>
                      <a:noFill/>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
                      </a:r>
                      <a:br>
                        <a:rPr kumimoji="0" lang="en-US" sz="1800" b="1" i="0" u="none" strike="noStrike" cap="none" normalizeH="0" baseline="0" smtClean="0">
                          <a:ln>
                            <a:noFill/>
                          </a:ln>
                          <a:solidFill>
                            <a:schemeClr val="tx1"/>
                          </a:solidFill>
                          <a:effectLst/>
                          <a:latin typeface="Arial" charset="0"/>
                        </a:rPr>
                      </a:br>
                      <a:r>
                        <a:rPr kumimoji="0" lang="en-US" sz="1800" b="1" i="0" u="none" strike="noStrike" cap="none" normalizeH="0" baseline="0" smtClean="0">
                          <a:ln>
                            <a:noFill/>
                          </a:ln>
                          <a:solidFill>
                            <a:schemeClr val="tx1"/>
                          </a:solidFill>
                          <a:effectLst/>
                          <a:latin typeface="Arial" charset="0"/>
                        </a:rPr>
                        <a:t>P-value*</a:t>
                      </a:r>
                    </a:p>
                  </a:txBody>
                  <a:tcPr horzOverflow="overflow">
                    <a:lnL>
                      <a:noFill/>
                    </a:lnL>
                    <a:lnR>
                      <a:noFill/>
                    </a:lnR>
                    <a:lnT>
                      <a:noFill/>
                    </a:lnT>
                    <a:lnB w="1905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Demographics</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w="19050" cap="flat" cmpd="sng" algn="ctr">
                      <a:solidFill>
                        <a:schemeClr val="tx1"/>
                      </a:solidFill>
                      <a:prstDash val="solid"/>
                      <a:round/>
                      <a:headEnd type="none" w="med" len="med"/>
                      <a:tailEnd type="none" w="med" len="med"/>
                    </a:lnT>
                    <a:lnB>
                      <a:noFill/>
                    </a:lnB>
                    <a:lnTlToBr>
                      <a:noFill/>
                    </a:lnTlToBr>
                    <a:lnBlToTr>
                      <a:noFill/>
                    </a:lnBlToTr>
                    <a:noFill/>
                  </a:tcPr>
                </a:tc>
              </a:tr>
              <a:tr h="920750">
                <a:tc>
                  <a:txBody>
                    <a:bodyPr/>
                    <a:lstStyle/>
                    <a:p>
                      <a:pPr marL="22860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Age (median)</a:t>
                      </a:r>
                      <a:br>
                        <a:rPr kumimoji="0" lang="en-US" sz="1800" b="0" i="0" u="none" strike="noStrike" cap="none" normalizeH="0" baseline="0" smtClean="0">
                          <a:ln>
                            <a:noFill/>
                          </a:ln>
                          <a:solidFill>
                            <a:schemeClr val="tx1"/>
                          </a:solidFill>
                          <a:effectLst/>
                          <a:latin typeface="Arial" charset="0"/>
                        </a:rPr>
                      </a:br>
                      <a:r>
                        <a:rPr kumimoji="0" lang="en-US" sz="1800" b="0" i="0" u="none" strike="noStrike" cap="none" normalizeH="0" baseline="0" smtClean="0">
                          <a:ln>
                            <a:noFill/>
                          </a:ln>
                          <a:solidFill>
                            <a:schemeClr val="tx1"/>
                          </a:solidFill>
                          <a:effectLst/>
                          <a:latin typeface="Arial" charset="0"/>
                        </a:rPr>
                        <a:t>Gender (% female)</a:t>
                      </a:r>
                      <a:br>
                        <a:rPr kumimoji="0" lang="en-US" sz="1800" b="0" i="0" u="none" strike="noStrike" cap="none" normalizeH="0" baseline="0" smtClean="0">
                          <a:ln>
                            <a:noFill/>
                          </a:ln>
                          <a:solidFill>
                            <a:schemeClr val="tx1"/>
                          </a:solidFill>
                          <a:effectLst/>
                          <a:latin typeface="Arial" charset="0"/>
                        </a:rPr>
                      </a:br>
                      <a:r>
                        <a:rPr kumimoji="0" lang="en-US" sz="1800" b="0" i="0" u="none" strike="noStrike" cap="none" normalizeH="0" baseline="0" smtClean="0">
                          <a:ln>
                            <a:noFill/>
                          </a:ln>
                          <a:solidFill>
                            <a:schemeClr val="tx1"/>
                          </a:solidFill>
                          <a:effectLst/>
                          <a:latin typeface="Arial" charset="0"/>
                        </a:rPr>
                        <a:t>Black (%)</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49</a:t>
                      </a:r>
                      <a:br>
                        <a:rPr kumimoji="0" lang="en-US" sz="1800" b="0" i="0" u="none" strike="noStrike" cap="none" normalizeH="0" baseline="0" smtClean="0">
                          <a:ln>
                            <a:noFill/>
                          </a:ln>
                          <a:solidFill>
                            <a:schemeClr val="tx1"/>
                          </a:solidFill>
                          <a:effectLst/>
                          <a:latin typeface="Arial" charset="0"/>
                        </a:rPr>
                      </a:br>
                      <a:r>
                        <a:rPr kumimoji="0" lang="en-US" sz="1800" b="0" i="0" u="none" strike="noStrike" cap="none" normalizeH="0" baseline="0" smtClean="0">
                          <a:ln>
                            <a:noFill/>
                          </a:ln>
                          <a:solidFill>
                            <a:schemeClr val="tx1"/>
                          </a:solidFill>
                          <a:effectLst/>
                          <a:latin typeface="Arial" charset="0"/>
                        </a:rPr>
                        <a:t>19.4</a:t>
                      </a:r>
                      <a:br>
                        <a:rPr kumimoji="0" lang="en-US" sz="1800" b="0" i="0" u="none" strike="noStrike" cap="none" normalizeH="0" baseline="0" smtClean="0">
                          <a:ln>
                            <a:noFill/>
                          </a:ln>
                          <a:solidFill>
                            <a:schemeClr val="tx1"/>
                          </a:solidFill>
                          <a:effectLst/>
                          <a:latin typeface="Arial" charset="0"/>
                        </a:rPr>
                      </a:br>
                      <a:r>
                        <a:rPr kumimoji="0" lang="en-US" sz="1800" b="0" i="0" u="none" strike="noStrike" cap="none" normalizeH="0" baseline="0" smtClean="0">
                          <a:ln>
                            <a:noFill/>
                          </a:ln>
                          <a:solidFill>
                            <a:schemeClr val="tx1"/>
                          </a:solidFill>
                          <a:effectLst/>
                          <a:latin typeface="Arial" charset="0"/>
                        </a:rPr>
                        <a:t>39.1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49</a:t>
                      </a:r>
                      <a:br>
                        <a:rPr kumimoji="0" lang="en-US" sz="1800" b="0" i="0" u="none" strike="noStrike" cap="none" normalizeH="0" baseline="0" smtClean="0">
                          <a:ln>
                            <a:noFill/>
                          </a:ln>
                          <a:solidFill>
                            <a:schemeClr val="tx1"/>
                          </a:solidFill>
                          <a:effectLst/>
                          <a:latin typeface="Arial" charset="0"/>
                        </a:rPr>
                      </a:br>
                      <a:r>
                        <a:rPr kumimoji="0" lang="en-US" sz="1800" b="0" i="0" u="none" strike="noStrike" cap="none" normalizeH="0" baseline="0" smtClean="0">
                          <a:ln>
                            <a:noFill/>
                          </a:ln>
                          <a:solidFill>
                            <a:schemeClr val="tx1"/>
                          </a:solidFill>
                          <a:effectLst/>
                          <a:latin typeface="Arial" charset="0"/>
                        </a:rPr>
                        <a:t>19.4</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37.1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NA</a:t>
                      </a:r>
                      <a:br>
                        <a:rPr kumimoji="0" lang="en-US" sz="1800" b="0" i="0" u="none" strike="noStrike" cap="none" normalizeH="0" baseline="0" smtClean="0">
                          <a:ln>
                            <a:noFill/>
                          </a:ln>
                          <a:solidFill>
                            <a:schemeClr val="tx1"/>
                          </a:solidFill>
                          <a:effectLst/>
                          <a:latin typeface="Arial" charset="0"/>
                        </a:rPr>
                      </a:br>
                      <a:r>
                        <a:rPr kumimoji="0" lang="en-US" sz="1800" b="0" i="0" u="none" strike="noStrike" cap="none" normalizeH="0" baseline="0" smtClean="0">
                          <a:ln>
                            <a:noFill/>
                          </a:ln>
                          <a:solidFill>
                            <a:schemeClr val="tx1"/>
                          </a:solidFill>
                          <a:effectLst/>
                          <a:latin typeface="Arial" charset="0"/>
                        </a:rPr>
                        <a:t>NA</a:t>
                      </a:r>
                      <a:br>
                        <a:rPr kumimoji="0" lang="en-US" sz="1800" b="0" i="0" u="none" strike="noStrike" cap="none" normalizeH="0" baseline="0" smtClean="0">
                          <a:ln>
                            <a:noFill/>
                          </a:ln>
                          <a:solidFill>
                            <a:schemeClr val="tx1"/>
                          </a:solidFill>
                          <a:effectLst/>
                          <a:latin typeface="Arial" charset="0"/>
                        </a:rPr>
                      </a:br>
                      <a:r>
                        <a:rPr kumimoji="0" lang="en-US" sz="1800" b="0" i="0" u="none" strike="noStrike" cap="none" normalizeH="0" baseline="0" smtClean="0">
                          <a:ln>
                            <a:noFill/>
                          </a:ln>
                          <a:solidFill>
                            <a:schemeClr val="tx1"/>
                          </a:solidFill>
                          <a:effectLst/>
                          <a:latin typeface="Arial" charset="0"/>
                        </a:rPr>
                        <a:t>0.50</a:t>
                      </a:r>
                    </a:p>
                  </a:txBody>
                  <a:tcPr horzOverflow="overflow">
                    <a:lnL>
                      <a:noFill/>
                    </a:lnL>
                    <a:lnR>
                      <a:noFill/>
                    </a:lnR>
                    <a:lnT>
                      <a:noFill/>
                    </a:lnT>
                    <a:lnB>
                      <a:noFill/>
                    </a:lnB>
                    <a:lnTlToBr>
                      <a:noFill/>
                    </a:lnTlToBr>
                    <a:lnBlToTr>
                      <a:noFill/>
                    </a:lnBlToTr>
                    <a:noFill/>
                  </a:tcPr>
                </a:tc>
              </a:tr>
              <a:tr h="3524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CD4+ (cells/mm</a:t>
                      </a:r>
                      <a:r>
                        <a:rPr kumimoji="0" lang="en-US" sz="1800" b="0" i="0" u="none" strike="noStrike" cap="none" normalizeH="0" baseline="30000" smtClean="0">
                          <a:ln>
                            <a:noFill/>
                          </a:ln>
                          <a:solidFill>
                            <a:schemeClr val="tx1"/>
                          </a:solidFill>
                          <a:effectLst/>
                          <a:latin typeface="Arial" charset="0"/>
                        </a:rPr>
                        <a:t>3</a:t>
                      </a:r>
                      <a:r>
                        <a:rPr kumimoji="0" lang="en-US" sz="1800" b="0" i="0" u="none" strike="noStrike" cap="none" normalizeH="0" baseline="0" smtClean="0">
                          <a:ln>
                            <a:noFill/>
                          </a:ln>
                          <a:solidFill>
                            <a:schemeClr val="tx1"/>
                          </a:solidFill>
                          <a:effectLst/>
                          <a:latin typeface="Arial" charset="0"/>
                        </a:rPr>
                        <a:t>) (median)</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576</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620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0.47</a:t>
                      </a:r>
                    </a:p>
                  </a:txBody>
                  <a:tcPr horzOverflow="overflow">
                    <a:lnL>
                      <a:noFill/>
                    </a:lnL>
                    <a:lnR>
                      <a:noFill/>
                    </a:lnR>
                    <a:lnT>
                      <a:noFill/>
                    </a:lnT>
                    <a:lnB>
                      <a:noFill/>
                    </a:lnB>
                    <a:lnTlToBr>
                      <a:noFill/>
                    </a:lnTlToBr>
                    <a:lnBlToTr>
                      <a:noFill/>
                    </a:lnBlToTr>
                    <a:noFill/>
                  </a:tcPr>
                </a:tc>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HIV RNA </a:t>
                      </a:r>
                      <a:r>
                        <a:rPr kumimoji="0" lang="en-US" sz="1800" b="0" i="0" u="none" strike="noStrike" cap="none" normalizeH="0" baseline="0" smtClean="0">
                          <a:ln>
                            <a:noFill/>
                          </a:ln>
                          <a:solidFill>
                            <a:schemeClr val="tx1"/>
                          </a:solidFill>
                          <a:effectLst/>
                          <a:latin typeface="Arial" charset="0"/>
                          <a:cs typeface="Arial" charset="0"/>
                        </a:rPr>
                        <a:t>≤ 400 copies/mL</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67.6</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67.6</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0.91</a:t>
                      </a:r>
                    </a:p>
                  </a:txBody>
                  <a:tcPr horzOverflow="overflow">
                    <a:lnL>
                      <a:noFill/>
                    </a:lnL>
                    <a:lnR>
                      <a:noFill/>
                    </a:lnR>
                    <a:lnT>
                      <a:noFill/>
                    </a:lnT>
                    <a:lnB>
                      <a:noFill/>
                    </a:lnB>
                    <a:lnTlToBr>
                      <a:noFill/>
                    </a:lnTlToBr>
                    <a:lnBlToTr>
                      <a:noFill/>
                    </a:lnBlToTr>
                    <a:noFill/>
                  </a:tcPr>
                </a:tc>
              </a:tr>
              <a:tr h="3476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cs typeface="Arial" charset="0"/>
                        </a:rPr>
                        <a:t>Prior AIDS (%)</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rPr>
                        <a:t>37.1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rPr>
                        <a:t>24.8</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rPr>
                        <a:t>0.0005</a:t>
                      </a:r>
                    </a:p>
                  </a:txBody>
                  <a:tcPr horzOverflow="overflow">
                    <a:lnL>
                      <a:noFill/>
                    </a:lnL>
                    <a:lnR>
                      <a:noFill/>
                    </a:lnR>
                    <a:lnT>
                      <a:noFill/>
                    </a:lnT>
                    <a:lnB>
                      <a:noFill/>
                    </a:lnB>
                    <a:lnTlToBr>
                      <a:noFill/>
                    </a:lnTlToBr>
                    <a:lnBlToTr>
                      <a:noFill/>
                    </a:lnBlToTr>
                    <a:noFill/>
                  </a:tcPr>
                </a:tc>
              </a:tr>
              <a:tr h="346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cs typeface="Arial" charset="0"/>
                        </a:rPr>
                        <a:t>Current smoker (%)</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rPr>
                        <a:t>52.4</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rPr>
                        <a:t>39.8</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rPr>
                        <a:t>0.001</a:t>
                      </a:r>
                    </a:p>
                  </a:txBody>
                  <a:tcPr horzOverflow="overflow">
                    <a:lnL>
                      <a:noFill/>
                    </a:lnL>
                    <a:lnR>
                      <a:noFill/>
                    </a:lnR>
                    <a:lnT>
                      <a:noFill/>
                    </a:lnT>
                    <a:lnB>
                      <a:noFill/>
                    </a:lnB>
                    <a:lnTlToBr>
                      <a:noFill/>
                    </a:lnTlToBr>
                    <a:lnBlToTr>
                      <a:noFill/>
                    </a:lnBlToTr>
                    <a:noFill/>
                  </a:tcPr>
                </a:tc>
              </a:tr>
              <a:tr h="3587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cs typeface="Arial" charset="0"/>
                        </a:rPr>
                        <a:t>Diabetes (%)</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rPr>
                        <a:t>16.9</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rPr>
                        <a:t>8.3</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rPr>
                        <a:t>0.0007</a:t>
                      </a:r>
                    </a:p>
                  </a:txBody>
                  <a:tcPr horzOverflow="overflow">
                    <a:lnL>
                      <a:noFill/>
                    </a:lnL>
                    <a:lnR>
                      <a:noFill/>
                    </a:lnR>
                    <a:lnT>
                      <a:noFill/>
                    </a:lnT>
                    <a:lnB>
                      <a:noFill/>
                    </a:lnB>
                    <a:lnTlToBr>
                      <a:noFill/>
                    </a:lnTlToBr>
                    <a:lnBlToTr>
                      <a:noFill/>
                    </a:lnBlToTr>
                    <a:noFill/>
                  </a:tcPr>
                </a:tc>
              </a:tr>
              <a:tr h="3635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cs typeface="Arial" charset="0"/>
                        </a:rPr>
                        <a:t>Blood pressure lowering drugs (%)</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rPr>
                        <a:t>45.2</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rPr>
                        <a:t>30.6</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rPr>
                        <a:t>&lt;0.0001</a:t>
                      </a:r>
                    </a:p>
                  </a:txBody>
                  <a:tcPr horzOverflow="overflow">
                    <a:lnL>
                      <a:noFill/>
                    </a:lnL>
                    <a:lnR>
                      <a:noFill/>
                    </a:lnR>
                    <a:lnT>
                      <a:noFill/>
                    </a:lnT>
                    <a:lnB>
                      <a:noFill/>
                    </a:lnB>
                    <a:lnTlToBr>
                      <a:noFill/>
                    </a:lnTlToBr>
                    <a:lnBlToTr>
                      <a:noFill/>
                    </a:lnBlToTr>
                    <a:noFill/>
                  </a:tcPr>
                </a:tc>
              </a:tr>
              <a:tr h="3698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Lipid lowering drugs (%)</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27.8</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22.7</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0.15</a:t>
                      </a:r>
                    </a:p>
                  </a:txBody>
                  <a:tcPr horzOverflow="overflow">
                    <a:lnL>
                      <a:noFill/>
                    </a:lnL>
                    <a:lnR>
                      <a:noFill/>
                    </a:lnR>
                    <a:lnT>
                      <a:noFill/>
                    </a:lnT>
                    <a:lnB>
                      <a:noFill/>
                    </a:lnB>
                    <a:lnTlToBr>
                      <a:noFill/>
                    </a:lnTlToBr>
                    <a:lnBlToTr>
                      <a:noFill/>
                    </a:lnBlToTr>
                    <a:noFill/>
                  </a:tcPr>
                </a:tc>
              </a:tr>
              <a:tr h="3698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cs typeface="Arial" charset="0"/>
                        </a:rPr>
                        <a:t>Prior CVD (%)</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rPr>
                        <a:t>13.3</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rPr>
                        <a:t>5.2</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rPr>
                        <a:t>0.0004</a:t>
                      </a:r>
                    </a:p>
                  </a:txBody>
                  <a:tcPr horzOverflow="overflow">
                    <a:lnL>
                      <a:noFill/>
                    </a:lnL>
                    <a:lnR>
                      <a:noFill/>
                    </a:lnR>
                    <a:lnT>
                      <a:noFill/>
                    </a:lnT>
                    <a:lnB>
                      <a:noFill/>
                    </a:lnB>
                    <a:lnTlToBr>
                      <a:noFill/>
                    </a:lnTlToBr>
                    <a:lnBlToTr>
                      <a:noFill/>
                    </a:lnBlToTr>
                    <a:noFill/>
                  </a:tcPr>
                </a:tc>
              </a:tr>
              <a:tr h="369888">
                <a:tc gridSpan="7">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P-value obtained from univariate conditional logistic model.</a:t>
                      </a:r>
                    </a:p>
                  </a:txBody>
                  <a:tcPr horzOverflow="overflow">
                    <a:lnL>
                      <a:noFill/>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cxnSp>
        <p:nvCxnSpPr>
          <p:cNvPr id="5" name="Straight Connector 4"/>
          <p:cNvCxnSpPr/>
          <p:nvPr/>
        </p:nvCxnSpPr>
        <p:spPr>
          <a:xfrm>
            <a:off x="0" y="838200"/>
            <a:ext cx="91440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46050" y="90488"/>
            <a:ext cx="8829675" cy="1143000"/>
          </a:xfrm>
        </p:spPr>
        <p:txBody>
          <a:bodyPr/>
          <a:lstStyle/>
          <a:p>
            <a:r>
              <a:rPr lang="en-US" sz="2400" smtClean="0"/>
              <a:t>Baseline Lipids of CVD Cases and Matched Controls</a:t>
            </a:r>
          </a:p>
        </p:txBody>
      </p:sp>
      <p:graphicFrame>
        <p:nvGraphicFramePr>
          <p:cNvPr id="36867" name="Group 3"/>
          <p:cNvGraphicFramePr>
            <a:graphicFrameLocks noGrp="1"/>
          </p:cNvGraphicFramePr>
          <p:nvPr/>
        </p:nvGraphicFramePr>
        <p:xfrm>
          <a:off x="265113" y="1473200"/>
          <a:ext cx="8653462" cy="3649663"/>
        </p:xfrm>
        <a:graphic>
          <a:graphicData uri="http://schemas.openxmlformats.org/drawingml/2006/table">
            <a:tbl>
              <a:tblPr/>
              <a:tblGrid>
                <a:gridCol w="4197350"/>
                <a:gridCol w="208280"/>
                <a:gridCol w="1468438"/>
                <a:gridCol w="208280"/>
                <a:gridCol w="1231900"/>
                <a:gridCol w="208280"/>
                <a:gridCol w="1130300"/>
              </a:tblGrid>
              <a:tr h="658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CVD Cases</a:t>
                      </a:r>
                      <a:br>
                        <a:rPr kumimoji="0" lang="en-US" sz="1800" b="1" i="0" u="none" strike="noStrike" cap="none" normalizeH="0" baseline="0" smtClean="0">
                          <a:ln>
                            <a:noFill/>
                          </a:ln>
                          <a:solidFill>
                            <a:schemeClr val="tx1"/>
                          </a:solidFill>
                          <a:effectLst/>
                          <a:latin typeface="Arial" charset="0"/>
                        </a:rPr>
                      </a:br>
                      <a:r>
                        <a:rPr kumimoji="0" lang="en-US" sz="1800" b="1" i="0" u="none" strike="noStrike" cap="none" normalizeH="0" baseline="0" smtClean="0">
                          <a:ln>
                            <a:noFill/>
                          </a:ln>
                          <a:solidFill>
                            <a:schemeClr val="tx1"/>
                          </a:solidFill>
                          <a:effectLst/>
                          <a:latin typeface="Arial" charset="0"/>
                        </a:rPr>
                        <a:t>(N=248)</a:t>
                      </a:r>
                    </a:p>
                  </a:txBody>
                  <a:tcPr horzOverflow="overflow">
                    <a:lnL>
                      <a:noFill/>
                    </a:lnL>
                    <a:lnR>
                      <a:noFill/>
                    </a:lnR>
                    <a:lnT cap="fla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Controls</a:t>
                      </a:r>
                      <a:br>
                        <a:rPr kumimoji="0" lang="en-US" sz="1800" b="1" i="0" u="none" strike="noStrike" cap="none" normalizeH="0" baseline="0" smtClean="0">
                          <a:ln>
                            <a:noFill/>
                          </a:ln>
                          <a:solidFill>
                            <a:schemeClr val="tx1"/>
                          </a:solidFill>
                          <a:effectLst/>
                          <a:latin typeface="Arial" charset="0"/>
                        </a:rPr>
                      </a:br>
                      <a:r>
                        <a:rPr kumimoji="0" lang="en-US" sz="1800" b="1" i="0" u="none" strike="noStrike" cap="none" normalizeH="0" baseline="0" smtClean="0">
                          <a:ln>
                            <a:noFill/>
                          </a:ln>
                          <a:solidFill>
                            <a:schemeClr val="tx1"/>
                          </a:solidFill>
                          <a:effectLst/>
                          <a:latin typeface="Arial" charset="0"/>
                        </a:rPr>
                        <a:t>(N=480)</a:t>
                      </a:r>
                    </a:p>
                  </a:txBody>
                  <a:tcPr horzOverflow="overflow">
                    <a:lnL>
                      <a:noFill/>
                    </a:lnL>
                    <a:lnR>
                      <a:noFill/>
                    </a:lnR>
                    <a:lnT cap="fla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
                      </a:r>
                      <a:br>
                        <a:rPr kumimoji="0" lang="en-US" sz="1800" b="1" i="0" u="none" strike="noStrike" cap="none" normalizeH="0" baseline="0" smtClean="0">
                          <a:ln>
                            <a:noFill/>
                          </a:ln>
                          <a:solidFill>
                            <a:schemeClr val="tx1"/>
                          </a:solidFill>
                          <a:effectLst/>
                          <a:latin typeface="Arial" charset="0"/>
                        </a:rPr>
                      </a:br>
                      <a:r>
                        <a:rPr kumimoji="0" lang="en-US" sz="1800" b="1" i="0" u="none" strike="noStrike" cap="none" normalizeH="0" baseline="0" smtClean="0">
                          <a:ln>
                            <a:noFill/>
                          </a:ln>
                          <a:solidFill>
                            <a:schemeClr val="tx1"/>
                          </a:solidFill>
                          <a:effectLst/>
                          <a:latin typeface="Arial" charset="0"/>
                        </a:rPr>
                        <a:t>P-value*</a:t>
                      </a:r>
                    </a:p>
                  </a:txBody>
                  <a:tcPr horzOverflow="overflow">
                    <a:lnL>
                      <a:noFill/>
                    </a:lnL>
                    <a:lnR cap="flat">
                      <a:noFill/>
                    </a:lnR>
                    <a:lnT cap="flat">
                      <a:noFill/>
                    </a:lnT>
                    <a:lnB w="1905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Total cholesterol (mg/dL) (median)</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196</a:t>
                      </a:r>
                    </a:p>
                  </a:txBody>
                  <a:tcPr horzOverflow="overflow">
                    <a:lnL>
                      <a:noFill/>
                    </a:lnL>
                    <a:lnR>
                      <a:noFill/>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193</a:t>
                      </a:r>
                    </a:p>
                  </a:txBody>
                  <a:tcPr horzOverflow="overflow">
                    <a:lnL>
                      <a:noFill/>
                    </a:lnL>
                    <a:lnR>
                      <a:noFill/>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0.29</a:t>
                      </a:r>
                    </a:p>
                  </a:txBody>
                  <a:tcPr horzOverflow="overflow">
                    <a:lnL>
                      <a:noFill/>
                    </a:lnL>
                    <a:lnR cap="flat">
                      <a:noFill/>
                    </a:lnR>
                    <a:lnT w="19050" cap="flat" cmpd="sng" algn="ctr">
                      <a:solidFill>
                        <a:schemeClr val="tx1"/>
                      </a:solidFill>
                      <a:prstDash val="solid"/>
                      <a:round/>
                      <a:headEnd type="none" w="med" len="med"/>
                      <a:tailEnd type="none" w="med" len="med"/>
                    </a:lnT>
                    <a:lnB>
                      <a:noFill/>
                    </a:lnB>
                    <a:lnTlToBr>
                      <a:noFill/>
                    </a:lnTlToBr>
                    <a:lnBlToTr>
                      <a:noFill/>
                    </a:lnBlToTr>
                    <a:noFill/>
                  </a:tcPr>
                </a:tc>
              </a:tr>
              <a:tr h="4984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cs typeface="Arial" charset="0"/>
                        </a:rPr>
                        <a:t>HDL cholesterol </a:t>
                      </a:r>
                      <a:r>
                        <a:rPr kumimoji="0" lang="en-US" sz="1800" b="0" i="0" u="none" strike="noStrike" cap="none" normalizeH="0" baseline="0" smtClean="0">
                          <a:ln>
                            <a:noFill/>
                          </a:ln>
                          <a:solidFill>
                            <a:srgbClr val="FF9900"/>
                          </a:solidFill>
                          <a:effectLst/>
                          <a:latin typeface="Arial" charset="0"/>
                        </a:rPr>
                        <a:t>(mg/dL) (median)</a:t>
                      </a:r>
                      <a:endParaRPr kumimoji="0" lang="en-US" sz="1800" b="0" i="0" u="none" strike="noStrike" cap="none" normalizeH="0" baseline="0" smtClean="0">
                        <a:ln>
                          <a:noFill/>
                        </a:ln>
                        <a:solidFill>
                          <a:srgbClr val="FF9900"/>
                        </a:solidFill>
                        <a:effectLst/>
                        <a:latin typeface="Arial" charset="0"/>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rPr>
                        <a:t>38</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rPr>
                        <a:t>42</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9900"/>
                          </a:solidFill>
                          <a:effectLst/>
                          <a:latin typeface="Arial" charset="0"/>
                        </a:rPr>
                        <a:t>0.03</a:t>
                      </a:r>
                    </a:p>
                  </a:txBody>
                  <a:tcPr horzOverflow="overflow">
                    <a:lnL>
                      <a:noFill/>
                    </a:lnL>
                    <a:lnR cap="flat">
                      <a:noFill/>
                    </a:lnR>
                    <a:lnT>
                      <a:noFill/>
                    </a:lnT>
                    <a:lnB>
                      <a:noFill/>
                    </a:lnB>
                    <a:lnTlToBr>
                      <a:noFill/>
                    </a:lnTlToBr>
                    <a:lnBlToTr>
                      <a:noFill/>
                    </a:lnBlToTr>
                    <a:noFill/>
                  </a:tcPr>
                </a:tc>
              </a:tr>
              <a:tr h="4873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LDL cholesterol </a:t>
                      </a:r>
                      <a:r>
                        <a:rPr kumimoji="0" lang="en-US" sz="1800" b="0" i="0" u="none" strike="noStrike" cap="none" normalizeH="0" baseline="0" smtClean="0">
                          <a:ln>
                            <a:noFill/>
                          </a:ln>
                          <a:solidFill>
                            <a:schemeClr val="tx1"/>
                          </a:solidFill>
                          <a:effectLst/>
                          <a:latin typeface="Arial" charset="0"/>
                        </a:rPr>
                        <a:t>(mg/dL) (median)</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111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111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0.76</a:t>
                      </a:r>
                    </a:p>
                  </a:txBody>
                  <a:tcPr horzOverflow="overflow">
                    <a:lnL>
                      <a:noFill/>
                    </a:lnL>
                    <a:lnR cap="flat">
                      <a:noFill/>
                    </a:lnR>
                    <a:lnT>
                      <a:noFill/>
                    </a:lnT>
                    <a:lnB>
                      <a:noFill/>
                    </a:lnB>
                    <a:lnTlToBr>
                      <a:noFill/>
                    </a:lnTlToBr>
                    <a:lnBlToTr>
                      <a:noFill/>
                    </a:lnBlToTr>
                    <a:noFill/>
                  </a:tcPr>
                </a:tc>
              </a:tr>
              <a:tr h="4873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Triglycerides </a:t>
                      </a:r>
                      <a:r>
                        <a:rPr kumimoji="0" lang="en-US" sz="1800" b="0" i="0" u="none" strike="noStrike" cap="none" normalizeH="0" baseline="0" smtClean="0">
                          <a:ln>
                            <a:noFill/>
                          </a:ln>
                          <a:solidFill>
                            <a:schemeClr val="tx1"/>
                          </a:solidFill>
                          <a:effectLst/>
                          <a:latin typeface="Arial" charset="0"/>
                        </a:rPr>
                        <a:t>(mg/dL) (median)</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193</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178</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0.39</a:t>
                      </a:r>
                    </a:p>
                  </a:txBody>
                  <a:tcPr horzOverflow="overflow">
                    <a:lnL>
                      <a:noFill/>
                    </a:lnL>
                    <a:lnR cap="flat">
                      <a:noFill/>
                    </a:lnR>
                    <a:lnT>
                      <a:noFill/>
                    </a:lnT>
                    <a:lnB>
                      <a:noFill/>
                    </a:lnB>
                    <a:lnTlToBr>
                      <a:noFill/>
                    </a:lnTlToBr>
                    <a:lnBlToTr>
                      <a:noFill/>
                    </a:lnBlToTr>
                    <a:noFill/>
                  </a:tcPr>
                </a:tc>
              </a:tr>
              <a:tr h="3587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Total/HDL cholesterol </a:t>
                      </a:r>
                      <a:r>
                        <a:rPr kumimoji="0" lang="en-US" sz="1800" b="0" i="0" u="none" strike="noStrike" cap="none" normalizeH="0" baseline="0" smtClean="0">
                          <a:ln>
                            <a:noFill/>
                          </a:ln>
                          <a:solidFill>
                            <a:schemeClr val="tx1"/>
                          </a:solidFill>
                          <a:effectLst/>
                          <a:latin typeface="Arial" charset="0"/>
                        </a:rPr>
                        <a:t>(median)</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5.2</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4.7</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0.05</a:t>
                      </a:r>
                    </a:p>
                  </a:txBody>
                  <a:tcPr horzOverflow="overflow">
                    <a:lnL>
                      <a:noFill/>
                    </a:lnL>
                    <a:lnR cap="flat">
                      <a:noFill/>
                    </a:lnR>
                    <a:lnT>
                      <a:noFill/>
                    </a:lnT>
                    <a:lnB>
                      <a:noFill/>
                    </a:lnB>
                    <a:lnTlToBr>
                      <a:noFill/>
                    </a:lnTlToBr>
                    <a:lnBlToTr>
                      <a:noFill/>
                    </a:lnBlToTr>
                    <a:noFill/>
                  </a:tcPr>
                </a:tc>
              </a:tr>
              <a:tr h="369888">
                <a:tc gridSpan="7">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P-value obtained from univariate conditional logistic model.</a:t>
                      </a:r>
                    </a:p>
                  </a:txBody>
                  <a:tcPr horzOverflow="overflow">
                    <a:lnL cap="flat">
                      <a:noFill/>
                    </a:lnL>
                    <a:lnR cap="flat">
                      <a:noFill/>
                    </a:lnR>
                    <a:lnT>
                      <a:noFill/>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cxnSp>
        <p:nvCxnSpPr>
          <p:cNvPr id="4" name="Straight Connector 3"/>
          <p:cNvCxnSpPr/>
          <p:nvPr/>
        </p:nvCxnSpPr>
        <p:spPr>
          <a:xfrm>
            <a:off x="0" y="990600"/>
            <a:ext cx="91440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0" y="90488"/>
            <a:ext cx="9144000" cy="1143000"/>
          </a:xfrm>
        </p:spPr>
        <p:txBody>
          <a:bodyPr/>
          <a:lstStyle/>
          <a:p>
            <a:r>
              <a:rPr lang="en-US" sz="2000" smtClean="0"/>
              <a:t>Baseline Lipoprotein Particles of CVD Cases and Matched Controls</a:t>
            </a:r>
          </a:p>
        </p:txBody>
      </p:sp>
      <p:graphicFrame>
        <p:nvGraphicFramePr>
          <p:cNvPr id="25641" name="Group 41"/>
          <p:cNvGraphicFramePr>
            <a:graphicFrameLocks noGrp="1"/>
          </p:cNvGraphicFramePr>
          <p:nvPr/>
        </p:nvGraphicFramePr>
        <p:xfrm>
          <a:off x="152400" y="1676400"/>
          <a:ext cx="8759825" cy="2787650"/>
        </p:xfrm>
        <a:graphic>
          <a:graphicData uri="http://schemas.openxmlformats.org/drawingml/2006/table">
            <a:tbl>
              <a:tblPr/>
              <a:tblGrid>
                <a:gridCol w="3571875"/>
                <a:gridCol w="208280"/>
                <a:gridCol w="184150"/>
                <a:gridCol w="1666875"/>
                <a:gridCol w="208280"/>
                <a:gridCol w="1398588"/>
                <a:gridCol w="209550"/>
                <a:gridCol w="1312862"/>
              </a:tblGrid>
              <a:tr h="6651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Median</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a:noFill/>
                    </a:lnL>
                    <a:lnR>
                      <a:noFill/>
                    </a:lnR>
                    <a:lnT>
                      <a:noFill/>
                    </a:lnT>
                    <a:lnB>
                      <a:noFill/>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CVD Cases</a:t>
                      </a:r>
                      <a:br>
                        <a:rPr kumimoji="0" lang="en-US" sz="2000" b="1" i="0" u="none" strike="noStrike" cap="none" normalizeH="0" baseline="0" smtClean="0">
                          <a:ln>
                            <a:noFill/>
                          </a:ln>
                          <a:solidFill>
                            <a:schemeClr val="tx1"/>
                          </a:solidFill>
                          <a:effectLst/>
                          <a:latin typeface="Arial" charset="0"/>
                        </a:rPr>
                      </a:br>
                      <a:r>
                        <a:rPr kumimoji="0" lang="en-US" sz="2000" b="1" i="0" u="none" strike="noStrike" cap="none" normalizeH="0" baseline="0" smtClean="0">
                          <a:ln>
                            <a:noFill/>
                          </a:ln>
                          <a:solidFill>
                            <a:schemeClr val="tx1"/>
                          </a:solidFill>
                          <a:effectLst/>
                          <a:latin typeface="Arial" charset="0"/>
                        </a:rPr>
                        <a:t>(N=248)</a:t>
                      </a:r>
                    </a:p>
                  </a:txBody>
                  <a:tcPr horzOverflow="overflow">
                    <a:lnL>
                      <a:noFill/>
                    </a:lnL>
                    <a:lnR>
                      <a:noFill/>
                    </a:lnR>
                    <a:lnT>
                      <a:noFill/>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Controls</a:t>
                      </a:r>
                      <a:br>
                        <a:rPr kumimoji="0" lang="en-US" sz="2000" b="1" i="0" u="none" strike="noStrike" cap="none" normalizeH="0" baseline="0" smtClean="0">
                          <a:ln>
                            <a:noFill/>
                          </a:ln>
                          <a:solidFill>
                            <a:schemeClr val="tx1"/>
                          </a:solidFill>
                          <a:effectLst/>
                          <a:latin typeface="Arial" charset="0"/>
                        </a:rPr>
                      </a:br>
                      <a:r>
                        <a:rPr kumimoji="0" lang="en-US" sz="2000" b="1" i="0" u="none" strike="noStrike" cap="none" normalizeH="0" baseline="0" smtClean="0">
                          <a:ln>
                            <a:noFill/>
                          </a:ln>
                          <a:solidFill>
                            <a:schemeClr val="tx1"/>
                          </a:solidFill>
                          <a:effectLst/>
                          <a:latin typeface="Arial" charset="0"/>
                        </a:rPr>
                        <a:t>(N=480)</a:t>
                      </a:r>
                    </a:p>
                  </a:txBody>
                  <a:tcPr horzOverflow="overflow">
                    <a:lnL>
                      <a:noFill/>
                    </a:lnL>
                    <a:lnR>
                      <a:noFill/>
                    </a:lnR>
                    <a:lnT>
                      <a:noFill/>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
                      </a:r>
                      <a:br>
                        <a:rPr kumimoji="0" lang="en-US" sz="2000" b="1" i="0" u="none" strike="noStrike" cap="none" normalizeH="0" baseline="0" smtClean="0">
                          <a:ln>
                            <a:noFill/>
                          </a:ln>
                          <a:solidFill>
                            <a:schemeClr val="tx1"/>
                          </a:solidFill>
                          <a:effectLst/>
                          <a:latin typeface="Arial" charset="0"/>
                        </a:rPr>
                      </a:br>
                      <a:r>
                        <a:rPr kumimoji="0" lang="en-US" sz="2000" b="1" i="0" u="none" strike="noStrike" cap="none" normalizeH="0" baseline="0" smtClean="0">
                          <a:ln>
                            <a:noFill/>
                          </a:ln>
                          <a:solidFill>
                            <a:schemeClr val="tx1"/>
                          </a:solidFill>
                          <a:effectLst/>
                          <a:latin typeface="Arial" charset="0"/>
                        </a:rPr>
                        <a:t>P-value*</a:t>
                      </a:r>
                    </a:p>
                  </a:txBody>
                  <a:tcPr horzOverflow="overflow">
                    <a:lnL>
                      <a:noFill/>
                    </a:lnL>
                    <a:lnR>
                      <a:noFill/>
                    </a:lnR>
                    <a:lnT>
                      <a:noFill/>
                    </a:lnT>
                    <a:lnB w="1905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Total LDL-p (nmol/L)</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a:noFill/>
                    </a:lnL>
                    <a:lnR>
                      <a:noFill/>
                    </a:lnR>
                    <a:lnT>
                      <a:noFill/>
                    </a:lnT>
                    <a:lnB>
                      <a:noFill/>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1364</a:t>
                      </a:r>
                    </a:p>
                  </a:txBody>
                  <a:tcPr horzOverflow="overflow">
                    <a:lnL>
                      <a:noFill/>
                    </a:lnL>
                    <a:lnR>
                      <a:noFill/>
                    </a:lnR>
                    <a:lnT w="190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1322</a:t>
                      </a:r>
                    </a:p>
                  </a:txBody>
                  <a:tcPr horzOverflow="overflow">
                    <a:lnL>
                      <a:noFill/>
                    </a:lnL>
                    <a:lnR>
                      <a:noFill/>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0.30</a:t>
                      </a:r>
                    </a:p>
                  </a:txBody>
                  <a:tcPr horzOverflow="overflow">
                    <a:lnL>
                      <a:noFill/>
                    </a:lnL>
                    <a:lnR>
                      <a:noFill/>
                    </a:lnR>
                    <a:lnT w="19050" cap="flat" cmpd="sng" algn="ctr">
                      <a:solidFill>
                        <a:schemeClr val="tx1"/>
                      </a:solidFill>
                      <a:prstDash val="solid"/>
                      <a:round/>
                      <a:headEnd type="none" w="med" len="med"/>
                      <a:tailEnd type="none" w="med" len="med"/>
                    </a:lnT>
                    <a:lnB>
                      <a:noFill/>
                    </a:lnB>
                    <a:lnTlToBr>
                      <a:noFill/>
                    </a:lnTlToBr>
                    <a:lnBlToTr>
                      <a:noFill/>
                    </a:lnBlToTr>
                    <a:noFill/>
                  </a:tcPr>
                </a:tc>
              </a:tr>
              <a:tr h="4746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Total VLDL-p </a:t>
                      </a:r>
                      <a:r>
                        <a:rPr kumimoji="0" lang="en-US" sz="2000" b="0" i="0" u="none" strike="noStrike" cap="none" normalizeH="0" baseline="0" smtClean="0">
                          <a:ln>
                            <a:noFill/>
                          </a:ln>
                          <a:solidFill>
                            <a:schemeClr val="tx1"/>
                          </a:solidFill>
                          <a:effectLst/>
                          <a:latin typeface="Arial" charset="0"/>
                        </a:rPr>
                        <a:t>(nmol/L)</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a:noFill/>
                    </a:lnL>
                    <a:lnR>
                      <a:noFill/>
                    </a:lnR>
                    <a:lnT>
                      <a:noFill/>
                    </a:lnT>
                    <a:lnB>
                      <a:noFill/>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    85.7</a:t>
                      </a: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81.3</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0.38</a:t>
                      </a:r>
                    </a:p>
                  </a:txBody>
                  <a:tcPr horzOverflow="overflow">
                    <a:lnL>
                      <a:noFill/>
                    </a:lnL>
                    <a:lnR>
                      <a:noFill/>
                    </a:lnR>
                    <a:lnT>
                      <a:noFill/>
                    </a:lnT>
                    <a:lnB>
                      <a:noFill/>
                    </a:lnB>
                    <a:lnTlToBr>
                      <a:noFill/>
                    </a:lnTlToBr>
                    <a:lnBlToTr>
                      <a:noFill/>
                    </a:lnBlToTr>
                    <a:noFill/>
                  </a:tcPr>
                </a:tc>
              </a:tr>
              <a:tr h="3476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9900"/>
                          </a:solidFill>
                          <a:effectLst/>
                          <a:latin typeface="Arial" charset="0"/>
                          <a:cs typeface="Arial" charset="0"/>
                        </a:rPr>
                        <a:t>Total HDL-p (</a:t>
                      </a:r>
                      <a:r>
                        <a:rPr kumimoji="0" lang="en-US" sz="2000" b="0" i="0" u="none" strike="noStrike" cap="none" normalizeH="0" baseline="0" smtClean="0">
                          <a:ln>
                            <a:noFill/>
                          </a:ln>
                          <a:solidFill>
                            <a:srgbClr val="FF9900"/>
                          </a:solidFill>
                          <a:effectLst/>
                          <a:latin typeface="Arial" charset="0"/>
                        </a:rPr>
                        <a:t>µmol/L) </a:t>
                      </a:r>
                      <a:endParaRPr kumimoji="0" lang="en-US" sz="2000" b="0" i="0" u="none" strike="noStrike" cap="none" normalizeH="0" baseline="0" smtClean="0">
                        <a:ln>
                          <a:noFill/>
                        </a:ln>
                        <a:solidFill>
                          <a:srgbClr val="FF9900"/>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9900"/>
                          </a:solidFill>
                          <a:effectLst/>
                          <a:latin typeface="Arial" charset="0"/>
                        </a:rPr>
                        <a:t> 28.4</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9900"/>
                          </a:solidFill>
                          <a:effectLst/>
                          <a:latin typeface="Arial" charset="0"/>
                        </a:rPr>
                        <a:t>30.2</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FF99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9900"/>
                          </a:solidFill>
                          <a:effectLst/>
                          <a:latin typeface="Arial" charset="0"/>
                        </a:rPr>
                        <a:t>0.0001</a:t>
                      </a:r>
                    </a:p>
                  </a:txBody>
                  <a:tcPr horzOverflow="overflow">
                    <a:lnL>
                      <a:noFill/>
                    </a:lnL>
                    <a:lnR>
                      <a:noFill/>
                    </a:lnR>
                    <a:lnT>
                      <a:noFill/>
                    </a:lnT>
                    <a:lnB>
                      <a:noFill/>
                    </a:lnB>
                    <a:lnTlToBr>
                      <a:noFill/>
                    </a:lnTlToBr>
                    <a:lnBlToTr>
                      <a:noFill/>
                    </a:lnBlToTr>
                    <a:noFill/>
                  </a:tcPr>
                </a:tc>
              </a:tr>
              <a:tr h="369888">
                <a:tc gridSpan="8">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P-value obtained from univariate conditional logistic model.</a:t>
                      </a:r>
                    </a:p>
                  </a:txBody>
                  <a:tcPr horzOverflow="overflow">
                    <a:lnL>
                      <a:noFill/>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cxnSp>
        <p:nvCxnSpPr>
          <p:cNvPr id="4" name="Straight Connector 3"/>
          <p:cNvCxnSpPr/>
          <p:nvPr/>
        </p:nvCxnSpPr>
        <p:spPr>
          <a:xfrm>
            <a:off x="0" y="1066800"/>
            <a:ext cx="91440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3366"/>
      </a:dk1>
      <a:lt1>
        <a:srgbClr val="FFFFFF"/>
      </a:lt1>
      <a:dk2>
        <a:srgbClr val="000099"/>
      </a:dk2>
      <a:lt2>
        <a:srgbClr val="FFFF66"/>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3366"/>
        </a:dk1>
        <a:lt1>
          <a:srgbClr val="FFFFFF"/>
        </a:lt1>
        <a:dk2>
          <a:srgbClr val="000099"/>
        </a:dk2>
        <a:lt2>
          <a:srgbClr val="FFFF66"/>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445</TotalTime>
  <Words>918</Words>
  <Application>Microsoft Office PowerPoint</Application>
  <PresentationFormat>On-screen Show (4:3)</PresentationFormat>
  <Paragraphs>299</Paragraphs>
  <Slides>16</Slides>
  <Notes>1</Notes>
  <HiddenSlides>0</HiddenSlides>
  <MMClips>0</MMClips>
  <ScaleCrop>false</ScaleCrop>
  <HeadingPairs>
    <vt:vector size="8" baseType="variant">
      <vt:variant>
        <vt:lpstr>Fonts Used</vt:lpstr>
      </vt:variant>
      <vt:variant>
        <vt:i4>3</vt:i4>
      </vt:variant>
      <vt:variant>
        <vt:lpstr>Design Template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vt:lpstr>
      <vt:lpstr>Calibri</vt:lpstr>
      <vt:lpstr>Symbol</vt:lpstr>
      <vt:lpstr>Default Design</vt:lpstr>
      <vt:lpstr>Microsoft Graph Chart</vt:lpstr>
      <vt:lpstr>HDL Particles but not LDL Particles Predict  Cardiovascular Disease Events in HIV Patients: Results from Strategies for Management of ART Study (SMART)</vt:lpstr>
      <vt:lpstr>Background</vt:lpstr>
      <vt:lpstr>Subjects with same HDL-cholesterol can have  different HDL-particle concentrations</vt:lpstr>
      <vt:lpstr>Lipoprotein Particles</vt:lpstr>
      <vt:lpstr>Background</vt:lpstr>
      <vt:lpstr>SMART and CVD Outcome: Nested Case-Control Study</vt:lpstr>
      <vt:lpstr>Baseline Characteristics of CVD Cases and Matched Controls </vt:lpstr>
      <vt:lpstr>Baseline Lipids of CVD Cases and Matched Controls</vt:lpstr>
      <vt:lpstr>Baseline Lipoprotein Particles of CVD Cases and Matched Controls</vt:lpstr>
      <vt:lpstr>CVD Event Type and SMART CVD Outcome</vt:lpstr>
      <vt:lpstr>CVD Event Type and Baseline Lipid Particles</vt:lpstr>
      <vt:lpstr>HDL Particle Concentrations and Cardiovascular Disease</vt:lpstr>
      <vt:lpstr>Difference in HDL Particle Concentration (µmol/L)   One Month After Randomization</vt:lpstr>
      <vt:lpstr>Impact of Covariate Adjustment on the Odds Ratio for 4th vs. 1st Quartile of Total HDL-p</vt:lpstr>
      <vt:lpstr>Odds Ratios for CVD by Total HDL-p and IL-6 Levels</vt:lpstr>
      <vt:lpstr>Conclusions</vt:lpstr>
    </vt:vector>
  </TitlesOfParts>
  <Company>Sony Electronics,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Density Lipoprotein Particle Subclasses and Cardiovascular Disease Events in the SMART Trial</dc:title>
  <dc:creator>danaika</dc:creator>
  <cp:lastModifiedBy>Administrator</cp:lastModifiedBy>
  <cp:revision>138</cp:revision>
  <dcterms:created xsi:type="dcterms:W3CDTF">2008-12-26T00:43:27Z</dcterms:created>
  <dcterms:modified xsi:type="dcterms:W3CDTF">2009-01-29T02:06:33Z</dcterms:modified>
</cp:coreProperties>
</file>